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39"/>
  </p:notesMasterIdLst>
  <p:sldIdLst>
    <p:sldId id="296" r:id="rId2"/>
    <p:sldId id="258" r:id="rId3"/>
    <p:sldId id="270" r:id="rId4"/>
    <p:sldId id="268" r:id="rId5"/>
    <p:sldId id="282" r:id="rId6"/>
    <p:sldId id="259" r:id="rId7"/>
    <p:sldId id="260" r:id="rId8"/>
    <p:sldId id="261" r:id="rId9"/>
    <p:sldId id="262" r:id="rId10"/>
    <p:sldId id="263" r:id="rId11"/>
    <p:sldId id="264" r:id="rId12"/>
    <p:sldId id="265" r:id="rId13"/>
    <p:sldId id="267" r:id="rId14"/>
    <p:sldId id="266" r:id="rId15"/>
    <p:sldId id="283" r:id="rId16"/>
    <p:sldId id="284" r:id="rId17"/>
    <p:sldId id="285" r:id="rId18"/>
    <p:sldId id="286" r:id="rId19"/>
    <p:sldId id="287" r:id="rId20"/>
    <p:sldId id="288" r:id="rId21"/>
    <p:sldId id="289" r:id="rId22"/>
    <p:sldId id="290" r:id="rId23"/>
    <p:sldId id="291" r:id="rId24"/>
    <p:sldId id="279" r:id="rId25"/>
    <p:sldId id="280" r:id="rId26"/>
    <p:sldId id="281" r:id="rId27"/>
    <p:sldId id="271" r:id="rId28"/>
    <p:sldId id="272" r:id="rId29"/>
    <p:sldId id="274" r:id="rId30"/>
    <p:sldId id="275" r:id="rId31"/>
    <p:sldId id="276" r:id="rId32"/>
    <p:sldId id="277" r:id="rId33"/>
    <p:sldId id="278"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E2D"/>
    <a:srgbClr val="E57325"/>
    <a:srgbClr val="FF9966"/>
    <a:srgbClr val="278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p:scale>
          <a:sx n="75" d="100"/>
          <a:sy n="75" d="100"/>
        </p:scale>
        <p:origin x="-920" y="-200"/>
      </p:cViewPr>
      <p:guideLst>
        <p:guide orient="horz" pos="2160"/>
        <p:guide pos="2880"/>
      </p:guideLst>
    </p:cSldViewPr>
  </p:slideViewPr>
  <p:outlineViewPr>
    <p:cViewPr>
      <p:scale>
        <a:sx n="33" d="100"/>
        <a:sy n="33" d="100"/>
      </p:scale>
      <p:origin x="0" y="19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Sheet1!$C$2</c:f>
              <c:strCache>
                <c:ptCount val="1"/>
                <c:pt idx="0">
                  <c:v>Series</c:v>
                </c:pt>
              </c:strCache>
            </c:strRef>
          </c:tx>
          <c:marker>
            <c:symbol val="none"/>
          </c:marker>
          <c:val>
            <c:numRef>
              <c:f>Sheet1!$D$2:$M$2</c:f>
              <c:numCache>
                <c:formatCode>General</c:formatCode>
                <c:ptCount val="10"/>
                <c:pt idx="0">
                  <c:v>1.0</c:v>
                </c:pt>
                <c:pt idx="1">
                  <c:v>2.0</c:v>
                </c:pt>
                <c:pt idx="2">
                  <c:v>3.0</c:v>
                </c:pt>
                <c:pt idx="3">
                  <c:v>4.0</c:v>
                </c:pt>
                <c:pt idx="4">
                  <c:v>5.0</c:v>
                </c:pt>
                <c:pt idx="5">
                  <c:v>6.0</c:v>
                </c:pt>
                <c:pt idx="6">
                  <c:v>7.0</c:v>
                </c:pt>
                <c:pt idx="7">
                  <c:v>8.0</c:v>
                </c:pt>
                <c:pt idx="8">
                  <c:v>9.0</c:v>
                </c:pt>
                <c:pt idx="9">
                  <c:v>10.0</c:v>
                </c:pt>
              </c:numCache>
            </c:numRef>
          </c:val>
          <c:smooth val="0"/>
        </c:ser>
        <c:dLbls>
          <c:showLegendKey val="0"/>
          <c:showVal val="0"/>
          <c:showCatName val="0"/>
          <c:showSerName val="0"/>
          <c:showPercent val="0"/>
          <c:showBubbleSize val="0"/>
        </c:dLbls>
        <c:marker val="1"/>
        <c:smooth val="0"/>
        <c:axId val="2116713960"/>
        <c:axId val="2071253208"/>
      </c:lineChart>
      <c:catAx>
        <c:axId val="2116713960"/>
        <c:scaling>
          <c:orientation val="minMax"/>
        </c:scaling>
        <c:delete val="1"/>
        <c:axPos val="b"/>
        <c:title>
          <c:tx>
            <c:rich>
              <a:bodyPr/>
              <a:lstStyle/>
              <a:p>
                <a:pPr>
                  <a:defRPr sz="2400">
                    <a:solidFill>
                      <a:srgbClr val="FFFFFF"/>
                    </a:solidFill>
                  </a:defRPr>
                </a:pPr>
                <a:r>
                  <a:rPr lang="en-US" sz="2400">
                    <a:solidFill>
                      <a:srgbClr val="FFFFFF"/>
                    </a:solidFill>
                  </a:rPr>
                  <a:t>Leverage</a:t>
                </a:r>
              </a:p>
            </c:rich>
          </c:tx>
          <c:overlay val="0"/>
        </c:title>
        <c:majorTickMark val="out"/>
        <c:minorTickMark val="none"/>
        <c:tickLblPos val="nextTo"/>
        <c:crossAx val="2071253208"/>
        <c:crosses val="autoZero"/>
        <c:auto val="1"/>
        <c:lblAlgn val="ctr"/>
        <c:lblOffset val="100"/>
        <c:noMultiLvlLbl val="0"/>
      </c:catAx>
      <c:valAx>
        <c:axId val="2071253208"/>
        <c:scaling>
          <c:orientation val="minMax"/>
        </c:scaling>
        <c:delete val="1"/>
        <c:axPos val="l"/>
        <c:majorGridlines>
          <c:spPr>
            <a:ln>
              <a:solidFill>
                <a:schemeClr val="accent1"/>
              </a:solidFill>
            </a:ln>
          </c:spPr>
        </c:majorGridlines>
        <c:title>
          <c:tx>
            <c:rich>
              <a:bodyPr rot="0" vert="horz"/>
              <a:lstStyle/>
              <a:p>
                <a:pPr>
                  <a:defRPr sz="2400">
                    <a:solidFill>
                      <a:schemeClr val="bg1"/>
                    </a:solidFill>
                  </a:defRPr>
                </a:pPr>
                <a:r>
                  <a:rPr lang="en-US" sz="2400">
                    <a:solidFill>
                      <a:schemeClr val="bg1"/>
                    </a:solidFill>
                  </a:rPr>
                  <a:t>Risk</a:t>
                </a:r>
              </a:p>
            </c:rich>
          </c:tx>
          <c:layout>
            <c:manualLayout>
              <c:xMode val="edge"/>
              <c:yMode val="edge"/>
              <c:x val="0.0200617283950617"/>
              <c:y val="0.378218072043452"/>
            </c:manualLayout>
          </c:layout>
          <c:overlay val="0"/>
        </c:title>
        <c:numFmt formatCode="General" sourceLinked="1"/>
        <c:majorTickMark val="out"/>
        <c:minorTickMark val="none"/>
        <c:tickLblPos val="nextTo"/>
        <c:crossAx val="21167139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Sheet1!$C$2</c:f>
              <c:strCache>
                <c:ptCount val="1"/>
                <c:pt idx="0">
                  <c:v>Series</c:v>
                </c:pt>
              </c:strCache>
            </c:strRef>
          </c:tx>
          <c:marker>
            <c:symbol val="none"/>
          </c:marker>
          <c:val>
            <c:numRef>
              <c:f>Sheet1!$D$2:$M$2</c:f>
              <c:numCache>
                <c:formatCode>General</c:formatCode>
                <c:ptCount val="10"/>
                <c:pt idx="0">
                  <c:v>1.0</c:v>
                </c:pt>
                <c:pt idx="1">
                  <c:v>2.0</c:v>
                </c:pt>
                <c:pt idx="2">
                  <c:v>3.0</c:v>
                </c:pt>
                <c:pt idx="3">
                  <c:v>4.0</c:v>
                </c:pt>
                <c:pt idx="4">
                  <c:v>5.0</c:v>
                </c:pt>
                <c:pt idx="5">
                  <c:v>6.0</c:v>
                </c:pt>
                <c:pt idx="6">
                  <c:v>7.0</c:v>
                </c:pt>
                <c:pt idx="7">
                  <c:v>8.0</c:v>
                </c:pt>
                <c:pt idx="8">
                  <c:v>9.0</c:v>
                </c:pt>
                <c:pt idx="9">
                  <c:v>10.0</c:v>
                </c:pt>
              </c:numCache>
            </c:numRef>
          </c:val>
          <c:smooth val="0"/>
        </c:ser>
        <c:dLbls>
          <c:showLegendKey val="0"/>
          <c:showVal val="0"/>
          <c:showCatName val="0"/>
          <c:showSerName val="0"/>
          <c:showPercent val="0"/>
          <c:showBubbleSize val="0"/>
        </c:dLbls>
        <c:marker val="1"/>
        <c:smooth val="0"/>
        <c:axId val="2102007176"/>
        <c:axId val="2114227624"/>
      </c:lineChart>
      <c:catAx>
        <c:axId val="2102007176"/>
        <c:scaling>
          <c:orientation val="minMax"/>
        </c:scaling>
        <c:delete val="1"/>
        <c:axPos val="b"/>
        <c:title>
          <c:tx>
            <c:rich>
              <a:bodyPr/>
              <a:lstStyle/>
              <a:p>
                <a:pPr>
                  <a:defRPr sz="1600">
                    <a:solidFill>
                      <a:srgbClr val="FFFFFF"/>
                    </a:solidFill>
                  </a:defRPr>
                </a:pPr>
                <a:r>
                  <a:rPr lang="en-US" sz="2400" dirty="0" smtClean="0">
                    <a:solidFill>
                      <a:srgbClr val="FFFFFF"/>
                    </a:solidFill>
                  </a:rPr>
                  <a:t>Number and Variety of</a:t>
                </a:r>
                <a:r>
                  <a:rPr lang="en-US" sz="2400" baseline="0" dirty="0" smtClean="0">
                    <a:solidFill>
                      <a:srgbClr val="FFFFFF"/>
                    </a:solidFill>
                  </a:rPr>
                  <a:t> </a:t>
                </a:r>
              </a:p>
              <a:p>
                <a:pPr>
                  <a:defRPr sz="1600">
                    <a:solidFill>
                      <a:srgbClr val="FFFFFF"/>
                    </a:solidFill>
                  </a:defRPr>
                </a:pPr>
                <a:r>
                  <a:rPr lang="en-US" sz="2400" baseline="0" dirty="0" smtClean="0">
                    <a:solidFill>
                      <a:srgbClr val="FFFFFF"/>
                    </a:solidFill>
                  </a:rPr>
                  <a:t>Financing Sources</a:t>
                </a:r>
                <a:endParaRPr lang="en-US" sz="2400" dirty="0">
                  <a:solidFill>
                    <a:srgbClr val="FFFFFF"/>
                  </a:solidFill>
                </a:endParaRPr>
              </a:p>
            </c:rich>
          </c:tx>
          <c:overlay val="0"/>
        </c:title>
        <c:majorTickMark val="out"/>
        <c:minorTickMark val="none"/>
        <c:tickLblPos val="nextTo"/>
        <c:crossAx val="2114227624"/>
        <c:crosses val="autoZero"/>
        <c:auto val="1"/>
        <c:lblAlgn val="ctr"/>
        <c:lblOffset val="100"/>
        <c:noMultiLvlLbl val="0"/>
      </c:catAx>
      <c:valAx>
        <c:axId val="2114227624"/>
        <c:scaling>
          <c:orientation val="minMax"/>
        </c:scaling>
        <c:delete val="1"/>
        <c:axPos val="l"/>
        <c:majorGridlines>
          <c:spPr>
            <a:ln>
              <a:solidFill>
                <a:srgbClr val="4F81BD"/>
              </a:solidFill>
            </a:ln>
          </c:spPr>
        </c:majorGridlines>
        <c:title>
          <c:tx>
            <c:rich>
              <a:bodyPr rot="0" vert="horz"/>
              <a:lstStyle/>
              <a:p>
                <a:pPr>
                  <a:defRPr sz="1800">
                    <a:solidFill>
                      <a:srgbClr val="FFFFFF"/>
                    </a:solidFill>
                  </a:defRPr>
                </a:pPr>
                <a:r>
                  <a:rPr lang="en-US" sz="2400" dirty="0" smtClean="0">
                    <a:solidFill>
                      <a:srgbClr val="FFFFFF"/>
                    </a:solidFill>
                  </a:rPr>
                  <a:t>Enterprise</a:t>
                </a:r>
              </a:p>
              <a:p>
                <a:pPr>
                  <a:defRPr sz="1800">
                    <a:solidFill>
                      <a:srgbClr val="FFFFFF"/>
                    </a:solidFill>
                  </a:defRPr>
                </a:pPr>
                <a:r>
                  <a:rPr lang="en-US" sz="2400" dirty="0" smtClean="0">
                    <a:solidFill>
                      <a:srgbClr val="FFFFFF"/>
                    </a:solidFill>
                  </a:rPr>
                  <a:t>Value</a:t>
                </a:r>
                <a:endParaRPr lang="en-US" sz="2400" dirty="0">
                  <a:solidFill>
                    <a:srgbClr val="FFFFFF"/>
                  </a:solidFill>
                </a:endParaRPr>
              </a:p>
            </c:rich>
          </c:tx>
          <c:layout>
            <c:manualLayout>
              <c:xMode val="edge"/>
              <c:yMode val="edge"/>
              <c:x val="0.0200617283950617"/>
              <c:y val="0.378218072043452"/>
            </c:manualLayout>
          </c:layout>
          <c:overlay val="0"/>
        </c:title>
        <c:numFmt formatCode="General" sourceLinked="1"/>
        <c:majorTickMark val="out"/>
        <c:minorTickMark val="none"/>
        <c:tickLblPos val="nextTo"/>
        <c:crossAx val="210200717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50F53-D36F-974F-9D36-D9A26995B8A4}"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688FF7F5-BD33-804C-8D9B-5B98EBF412DF}">
      <dgm:prSet phldrT="[Text]"/>
      <dgm:spPr/>
      <dgm:t>
        <a:bodyPr/>
        <a:lstStyle/>
        <a:p>
          <a:r>
            <a:rPr lang="en-US" dirty="0" smtClean="0"/>
            <a:t>Balance Sheet</a:t>
          </a:r>
          <a:endParaRPr lang="en-US" dirty="0"/>
        </a:p>
      </dgm:t>
    </dgm:pt>
    <dgm:pt modelId="{697966A5-843C-424E-B801-E1D992F91993}" type="parTrans" cxnId="{F669B525-F590-BB41-ADE2-29C35CCFADDC}">
      <dgm:prSet/>
      <dgm:spPr/>
      <dgm:t>
        <a:bodyPr/>
        <a:lstStyle/>
        <a:p>
          <a:endParaRPr lang="en-US"/>
        </a:p>
      </dgm:t>
    </dgm:pt>
    <dgm:pt modelId="{F0B0EFE7-7AD9-CA44-9CCF-FCE53AFE5A6C}" type="sibTrans" cxnId="{F669B525-F590-BB41-ADE2-29C35CCFADDC}">
      <dgm:prSet/>
      <dgm:spPr/>
      <dgm:t>
        <a:bodyPr/>
        <a:lstStyle/>
        <a:p>
          <a:endParaRPr lang="en-US"/>
        </a:p>
      </dgm:t>
    </dgm:pt>
    <dgm:pt modelId="{A2841720-2A6C-0749-B5B3-A00E78B93C9F}">
      <dgm:prSet phldrT="[Text]"/>
      <dgm:spPr/>
      <dgm:t>
        <a:bodyPr/>
        <a:lstStyle/>
        <a:p>
          <a:r>
            <a:rPr lang="en-US" dirty="0" smtClean="0"/>
            <a:t>Liabilities</a:t>
          </a:r>
          <a:endParaRPr lang="en-US" dirty="0"/>
        </a:p>
      </dgm:t>
    </dgm:pt>
    <dgm:pt modelId="{AC6315A9-6DB4-6F43-8657-B0CA51C6330E}" type="parTrans" cxnId="{8F4970C9-8CE6-0B4B-9E95-80697DAB4D02}">
      <dgm:prSet/>
      <dgm:spPr/>
      <dgm:t>
        <a:bodyPr/>
        <a:lstStyle/>
        <a:p>
          <a:endParaRPr lang="en-US"/>
        </a:p>
      </dgm:t>
    </dgm:pt>
    <dgm:pt modelId="{5ABC8CF1-736E-BB4E-977C-F1BEA60EAD0B}" type="sibTrans" cxnId="{8F4970C9-8CE6-0B4B-9E95-80697DAB4D02}">
      <dgm:prSet/>
      <dgm:spPr/>
      <dgm:t>
        <a:bodyPr/>
        <a:lstStyle/>
        <a:p>
          <a:endParaRPr lang="en-US"/>
        </a:p>
      </dgm:t>
    </dgm:pt>
    <dgm:pt modelId="{C1247564-2E7A-BE4F-8335-EAE33F4F88B1}">
      <dgm:prSet phldrT="[Text]"/>
      <dgm:spPr/>
      <dgm:t>
        <a:bodyPr/>
        <a:lstStyle/>
        <a:p>
          <a:r>
            <a:rPr lang="en-US" dirty="0" smtClean="0"/>
            <a:t>Equity</a:t>
          </a:r>
          <a:endParaRPr lang="en-US" dirty="0"/>
        </a:p>
      </dgm:t>
    </dgm:pt>
    <dgm:pt modelId="{E8E1E51F-2778-E344-B43A-48AE2ABBAEEE}" type="parTrans" cxnId="{841BAE52-2CCF-F748-B5BC-E39547FBF31E}">
      <dgm:prSet/>
      <dgm:spPr/>
      <dgm:t>
        <a:bodyPr/>
        <a:lstStyle/>
        <a:p>
          <a:endParaRPr lang="en-US"/>
        </a:p>
      </dgm:t>
    </dgm:pt>
    <dgm:pt modelId="{F3E69D70-AE38-BE43-AD16-819CF2BF55F6}" type="sibTrans" cxnId="{841BAE52-2CCF-F748-B5BC-E39547FBF31E}">
      <dgm:prSet/>
      <dgm:spPr/>
      <dgm:t>
        <a:bodyPr/>
        <a:lstStyle/>
        <a:p>
          <a:endParaRPr lang="en-US"/>
        </a:p>
      </dgm:t>
    </dgm:pt>
    <dgm:pt modelId="{CA5C4F7E-3526-6845-896B-63F007A2DB56}">
      <dgm:prSet phldrT="[Text]"/>
      <dgm:spPr/>
      <dgm:t>
        <a:bodyPr/>
        <a:lstStyle/>
        <a:p>
          <a:r>
            <a:rPr lang="en-US" dirty="0" smtClean="0"/>
            <a:t>Assets</a:t>
          </a:r>
        </a:p>
        <a:p>
          <a:endParaRPr lang="en-US" dirty="0"/>
        </a:p>
      </dgm:t>
    </dgm:pt>
    <dgm:pt modelId="{AF24F7CB-7DE4-8D4C-8861-CA9AAEBDB6FD}" type="sibTrans" cxnId="{517C331B-40EF-EF44-A46C-D93ECBFAB8DF}">
      <dgm:prSet/>
      <dgm:spPr/>
      <dgm:t>
        <a:bodyPr/>
        <a:lstStyle/>
        <a:p>
          <a:endParaRPr lang="en-US"/>
        </a:p>
      </dgm:t>
    </dgm:pt>
    <dgm:pt modelId="{D84A30BD-A95F-6B44-B33A-9EAC25D62F28}" type="parTrans" cxnId="{517C331B-40EF-EF44-A46C-D93ECBFAB8DF}">
      <dgm:prSet/>
      <dgm:spPr/>
      <dgm:t>
        <a:bodyPr/>
        <a:lstStyle/>
        <a:p>
          <a:endParaRPr lang="en-US"/>
        </a:p>
      </dgm:t>
    </dgm:pt>
    <dgm:pt modelId="{B44E48AE-F8CC-854A-BA2C-7AB77531BB1A}" type="pres">
      <dgm:prSet presAssocID="{46350F53-D36F-974F-9D36-D9A26995B8A4}" presName="Name0" presStyleCnt="0">
        <dgm:presLayoutVars>
          <dgm:chPref val="1"/>
          <dgm:dir/>
          <dgm:animOne val="branch"/>
          <dgm:animLvl val="lvl"/>
          <dgm:resizeHandles/>
        </dgm:presLayoutVars>
      </dgm:prSet>
      <dgm:spPr/>
      <dgm:t>
        <a:bodyPr/>
        <a:lstStyle/>
        <a:p>
          <a:endParaRPr lang="en-US"/>
        </a:p>
      </dgm:t>
    </dgm:pt>
    <dgm:pt modelId="{5E68F183-CB3B-1C40-B495-AEA1FF56D763}" type="pres">
      <dgm:prSet presAssocID="{688FF7F5-BD33-804C-8D9B-5B98EBF412DF}" presName="vertOne" presStyleCnt="0"/>
      <dgm:spPr/>
    </dgm:pt>
    <dgm:pt modelId="{63E8B77D-F09C-B34B-AB77-10C012A0E371}" type="pres">
      <dgm:prSet presAssocID="{688FF7F5-BD33-804C-8D9B-5B98EBF412DF}" presName="txOne" presStyleLbl="node0" presStyleIdx="0" presStyleCnt="1" custScaleY="41495">
        <dgm:presLayoutVars>
          <dgm:chPref val="3"/>
        </dgm:presLayoutVars>
      </dgm:prSet>
      <dgm:spPr/>
      <dgm:t>
        <a:bodyPr/>
        <a:lstStyle/>
        <a:p>
          <a:endParaRPr lang="en-US"/>
        </a:p>
      </dgm:t>
    </dgm:pt>
    <dgm:pt modelId="{177165A1-77EF-104B-B7C2-97FC19EF166B}" type="pres">
      <dgm:prSet presAssocID="{688FF7F5-BD33-804C-8D9B-5B98EBF412DF}" presName="parTransOne" presStyleCnt="0"/>
      <dgm:spPr/>
    </dgm:pt>
    <dgm:pt modelId="{22CF26BA-FB46-6045-9C98-C9888BE60EA5}" type="pres">
      <dgm:prSet presAssocID="{688FF7F5-BD33-804C-8D9B-5B98EBF412DF}" presName="horzOne" presStyleCnt="0"/>
      <dgm:spPr/>
    </dgm:pt>
    <dgm:pt modelId="{CDEEE320-D115-8D4A-8961-8AF2928FF369}" type="pres">
      <dgm:prSet presAssocID="{CA5C4F7E-3526-6845-896B-63F007A2DB56}" presName="vertTwo" presStyleCnt="0"/>
      <dgm:spPr/>
    </dgm:pt>
    <dgm:pt modelId="{D0872211-A9AA-3F4E-A867-C105C8F420E2}" type="pres">
      <dgm:prSet presAssocID="{CA5C4F7E-3526-6845-896B-63F007A2DB56}" presName="txTwo" presStyleLbl="node2" presStyleIdx="0" presStyleCnt="3" custScaleX="2000000" custScaleY="130983" custLinFactX="300000" custLinFactNeighborX="336694" custLinFactNeighborY="-4292">
        <dgm:presLayoutVars>
          <dgm:chPref val="3"/>
        </dgm:presLayoutVars>
      </dgm:prSet>
      <dgm:spPr/>
      <dgm:t>
        <a:bodyPr/>
        <a:lstStyle/>
        <a:p>
          <a:endParaRPr lang="en-US"/>
        </a:p>
      </dgm:t>
    </dgm:pt>
    <dgm:pt modelId="{D07DF890-7851-724D-BE67-B9CEC9A9511A}" type="pres">
      <dgm:prSet presAssocID="{CA5C4F7E-3526-6845-896B-63F007A2DB56}" presName="horzTwo" presStyleCnt="0"/>
      <dgm:spPr/>
    </dgm:pt>
    <dgm:pt modelId="{9BC35BCE-6475-8E44-957D-6227EF4D959A}" type="pres">
      <dgm:prSet presAssocID="{AF24F7CB-7DE4-8D4C-8861-CA9AAEBDB6FD}" presName="sibSpaceTwo" presStyleCnt="0"/>
      <dgm:spPr/>
    </dgm:pt>
    <dgm:pt modelId="{DFD251A6-FB2E-FE4C-B655-4352B85F4E92}" type="pres">
      <dgm:prSet presAssocID="{A2841720-2A6C-0749-B5B3-A00E78B93C9F}" presName="vertTwo" presStyleCnt="0"/>
      <dgm:spPr/>
    </dgm:pt>
    <dgm:pt modelId="{F96AD34B-0A45-E342-ADC3-AFB02EB4AABB}" type="pres">
      <dgm:prSet presAssocID="{A2841720-2A6C-0749-B5B3-A00E78B93C9F}" presName="txTwo" presStyleLbl="node2" presStyleIdx="1" presStyleCnt="3" custScaleX="2000000" custScaleY="49177" custLinFactX="500000" custLinFactNeighborX="550131" custLinFactNeighborY="-1867">
        <dgm:presLayoutVars>
          <dgm:chPref val="3"/>
        </dgm:presLayoutVars>
      </dgm:prSet>
      <dgm:spPr/>
      <dgm:t>
        <a:bodyPr/>
        <a:lstStyle/>
        <a:p>
          <a:endParaRPr lang="en-US"/>
        </a:p>
      </dgm:t>
    </dgm:pt>
    <dgm:pt modelId="{1777ACA9-B4E1-A54A-ACBD-EB655CA7670D}" type="pres">
      <dgm:prSet presAssocID="{A2841720-2A6C-0749-B5B3-A00E78B93C9F}" presName="horzTwo" presStyleCnt="0"/>
      <dgm:spPr/>
    </dgm:pt>
    <dgm:pt modelId="{065DCAAA-1334-9546-A772-6128F3CC23AA}" type="pres">
      <dgm:prSet presAssocID="{5ABC8CF1-736E-BB4E-977C-F1BEA60EAD0B}" presName="sibSpaceTwo" presStyleCnt="0"/>
      <dgm:spPr/>
    </dgm:pt>
    <dgm:pt modelId="{C32240F2-5A6A-0241-9E14-4A3FF9AEF6C3}" type="pres">
      <dgm:prSet presAssocID="{C1247564-2E7A-BE4F-8335-EAE33F4F88B1}" presName="vertTwo" presStyleCnt="0"/>
      <dgm:spPr/>
    </dgm:pt>
    <dgm:pt modelId="{01CE72A3-E611-734A-A90E-AFF039FB28ED}" type="pres">
      <dgm:prSet presAssocID="{C1247564-2E7A-BE4F-8335-EAE33F4F88B1}" presName="txTwo" presStyleLbl="node2" presStyleIdx="2" presStyleCnt="3" custScaleX="2000000" custScaleY="71633" custLinFactX="-453661" custLinFactNeighborX="-500000" custLinFactNeighborY="54124">
        <dgm:presLayoutVars>
          <dgm:chPref val="3"/>
        </dgm:presLayoutVars>
      </dgm:prSet>
      <dgm:spPr/>
      <dgm:t>
        <a:bodyPr/>
        <a:lstStyle/>
        <a:p>
          <a:endParaRPr lang="en-US"/>
        </a:p>
      </dgm:t>
    </dgm:pt>
    <dgm:pt modelId="{A51A3BE3-AE42-2D44-9298-074F9E2E633A}" type="pres">
      <dgm:prSet presAssocID="{C1247564-2E7A-BE4F-8335-EAE33F4F88B1}" presName="horzTwo" presStyleCnt="0"/>
      <dgm:spPr/>
    </dgm:pt>
  </dgm:ptLst>
  <dgm:cxnLst>
    <dgm:cxn modelId="{89A85FE8-86A3-9A48-9B6E-642852DE7AB1}" type="presOf" srcId="{CA5C4F7E-3526-6845-896B-63F007A2DB56}" destId="{D0872211-A9AA-3F4E-A867-C105C8F420E2}" srcOrd="0" destOrd="0" presId="urn:microsoft.com/office/officeart/2005/8/layout/hierarchy4"/>
    <dgm:cxn modelId="{46F00053-CF81-C542-AC51-F905B80F1E15}" type="presOf" srcId="{46350F53-D36F-974F-9D36-D9A26995B8A4}" destId="{B44E48AE-F8CC-854A-BA2C-7AB77531BB1A}" srcOrd="0" destOrd="0" presId="urn:microsoft.com/office/officeart/2005/8/layout/hierarchy4"/>
    <dgm:cxn modelId="{061BB2BA-39D6-2F45-9153-A7D880721509}" type="presOf" srcId="{688FF7F5-BD33-804C-8D9B-5B98EBF412DF}" destId="{63E8B77D-F09C-B34B-AB77-10C012A0E371}" srcOrd="0" destOrd="0" presId="urn:microsoft.com/office/officeart/2005/8/layout/hierarchy4"/>
    <dgm:cxn modelId="{F669B525-F590-BB41-ADE2-29C35CCFADDC}" srcId="{46350F53-D36F-974F-9D36-D9A26995B8A4}" destId="{688FF7F5-BD33-804C-8D9B-5B98EBF412DF}" srcOrd="0" destOrd="0" parTransId="{697966A5-843C-424E-B801-E1D992F91993}" sibTransId="{F0B0EFE7-7AD9-CA44-9CCF-FCE53AFE5A6C}"/>
    <dgm:cxn modelId="{8F4970C9-8CE6-0B4B-9E95-80697DAB4D02}" srcId="{688FF7F5-BD33-804C-8D9B-5B98EBF412DF}" destId="{A2841720-2A6C-0749-B5B3-A00E78B93C9F}" srcOrd="1" destOrd="0" parTransId="{AC6315A9-6DB4-6F43-8657-B0CA51C6330E}" sibTransId="{5ABC8CF1-736E-BB4E-977C-F1BEA60EAD0B}"/>
    <dgm:cxn modelId="{517C331B-40EF-EF44-A46C-D93ECBFAB8DF}" srcId="{688FF7F5-BD33-804C-8D9B-5B98EBF412DF}" destId="{CA5C4F7E-3526-6845-896B-63F007A2DB56}" srcOrd="0" destOrd="0" parTransId="{D84A30BD-A95F-6B44-B33A-9EAC25D62F28}" sibTransId="{AF24F7CB-7DE4-8D4C-8861-CA9AAEBDB6FD}"/>
    <dgm:cxn modelId="{841BAE52-2CCF-F748-B5BC-E39547FBF31E}" srcId="{688FF7F5-BD33-804C-8D9B-5B98EBF412DF}" destId="{C1247564-2E7A-BE4F-8335-EAE33F4F88B1}" srcOrd="2" destOrd="0" parTransId="{E8E1E51F-2778-E344-B43A-48AE2ABBAEEE}" sibTransId="{F3E69D70-AE38-BE43-AD16-819CF2BF55F6}"/>
    <dgm:cxn modelId="{2953768E-91C2-864D-B4E7-9296613526E4}" type="presOf" srcId="{A2841720-2A6C-0749-B5B3-A00E78B93C9F}" destId="{F96AD34B-0A45-E342-ADC3-AFB02EB4AABB}" srcOrd="0" destOrd="0" presId="urn:microsoft.com/office/officeart/2005/8/layout/hierarchy4"/>
    <dgm:cxn modelId="{C7143C27-0411-014F-94B1-8F9547715436}" type="presOf" srcId="{C1247564-2E7A-BE4F-8335-EAE33F4F88B1}" destId="{01CE72A3-E611-734A-A90E-AFF039FB28ED}" srcOrd="0" destOrd="0" presId="urn:microsoft.com/office/officeart/2005/8/layout/hierarchy4"/>
    <dgm:cxn modelId="{030CA37E-C948-E841-BDA9-5CB7F1A78BEA}" type="presParOf" srcId="{B44E48AE-F8CC-854A-BA2C-7AB77531BB1A}" destId="{5E68F183-CB3B-1C40-B495-AEA1FF56D763}" srcOrd="0" destOrd="0" presId="urn:microsoft.com/office/officeart/2005/8/layout/hierarchy4"/>
    <dgm:cxn modelId="{09B40F89-2FB8-5844-9D2B-8E4744FA484C}" type="presParOf" srcId="{5E68F183-CB3B-1C40-B495-AEA1FF56D763}" destId="{63E8B77D-F09C-B34B-AB77-10C012A0E371}" srcOrd="0" destOrd="0" presId="urn:microsoft.com/office/officeart/2005/8/layout/hierarchy4"/>
    <dgm:cxn modelId="{06654EC4-C7C4-3048-AE19-3A0A0B280441}" type="presParOf" srcId="{5E68F183-CB3B-1C40-B495-AEA1FF56D763}" destId="{177165A1-77EF-104B-B7C2-97FC19EF166B}" srcOrd="1" destOrd="0" presId="urn:microsoft.com/office/officeart/2005/8/layout/hierarchy4"/>
    <dgm:cxn modelId="{84769CB5-1211-A849-81D8-5862541FEEB7}" type="presParOf" srcId="{5E68F183-CB3B-1C40-B495-AEA1FF56D763}" destId="{22CF26BA-FB46-6045-9C98-C9888BE60EA5}" srcOrd="2" destOrd="0" presId="urn:microsoft.com/office/officeart/2005/8/layout/hierarchy4"/>
    <dgm:cxn modelId="{27469EC2-54E6-8C4B-9253-8771A158CB7B}" type="presParOf" srcId="{22CF26BA-FB46-6045-9C98-C9888BE60EA5}" destId="{CDEEE320-D115-8D4A-8961-8AF2928FF369}" srcOrd="0" destOrd="0" presId="urn:microsoft.com/office/officeart/2005/8/layout/hierarchy4"/>
    <dgm:cxn modelId="{0B8583F3-5CA6-A246-AE50-F3597FD5446F}" type="presParOf" srcId="{CDEEE320-D115-8D4A-8961-8AF2928FF369}" destId="{D0872211-A9AA-3F4E-A867-C105C8F420E2}" srcOrd="0" destOrd="0" presId="urn:microsoft.com/office/officeart/2005/8/layout/hierarchy4"/>
    <dgm:cxn modelId="{4F8841A5-E769-0B4C-AA75-F0895C936FA5}" type="presParOf" srcId="{CDEEE320-D115-8D4A-8961-8AF2928FF369}" destId="{D07DF890-7851-724D-BE67-B9CEC9A9511A}" srcOrd="1" destOrd="0" presId="urn:microsoft.com/office/officeart/2005/8/layout/hierarchy4"/>
    <dgm:cxn modelId="{03F91BC5-434C-DB4F-8509-7C50ACAF078F}" type="presParOf" srcId="{22CF26BA-FB46-6045-9C98-C9888BE60EA5}" destId="{9BC35BCE-6475-8E44-957D-6227EF4D959A}" srcOrd="1" destOrd="0" presId="urn:microsoft.com/office/officeart/2005/8/layout/hierarchy4"/>
    <dgm:cxn modelId="{AB23F89F-635B-FA4F-ACBD-DEB259DA034C}" type="presParOf" srcId="{22CF26BA-FB46-6045-9C98-C9888BE60EA5}" destId="{DFD251A6-FB2E-FE4C-B655-4352B85F4E92}" srcOrd="2" destOrd="0" presId="urn:microsoft.com/office/officeart/2005/8/layout/hierarchy4"/>
    <dgm:cxn modelId="{FEFBF3FB-FE96-2449-89BB-01E38E53D5B3}" type="presParOf" srcId="{DFD251A6-FB2E-FE4C-B655-4352B85F4E92}" destId="{F96AD34B-0A45-E342-ADC3-AFB02EB4AABB}" srcOrd="0" destOrd="0" presId="urn:microsoft.com/office/officeart/2005/8/layout/hierarchy4"/>
    <dgm:cxn modelId="{78782B5A-C475-AE49-AB52-1FB6D7286E03}" type="presParOf" srcId="{DFD251A6-FB2E-FE4C-B655-4352B85F4E92}" destId="{1777ACA9-B4E1-A54A-ACBD-EB655CA7670D}" srcOrd="1" destOrd="0" presId="urn:microsoft.com/office/officeart/2005/8/layout/hierarchy4"/>
    <dgm:cxn modelId="{153B9A58-CE3E-314C-B235-BE101EDD0902}" type="presParOf" srcId="{22CF26BA-FB46-6045-9C98-C9888BE60EA5}" destId="{065DCAAA-1334-9546-A772-6128F3CC23AA}" srcOrd="3" destOrd="0" presId="urn:microsoft.com/office/officeart/2005/8/layout/hierarchy4"/>
    <dgm:cxn modelId="{31EA0029-D5F7-BA42-9C9A-71C9300C1337}" type="presParOf" srcId="{22CF26BA-FB46-6045-9C98-C9888BE60EA5}" destId="{C32240F2-5A6A-0241-9E14-4A3FF9AEF6C3}" srcOrd="4" destOrd="0" presId="urn:microsoft.com/office/officeart/2005/8/layout/hierarchy4"/>
    <dgm:cxn modelId="{9622A06F-41F1-A848-BC32-6EBFC0CB0FBE}" type="presParOf" srcId="{C32240F2-5A6A-0241-9E14-4A3FF9AEF6C3}" destId="{01CE72A3-E611-734A-A90E-AFF039FB28ED}" srcOrd="0" destOrd="0" presId="urn:microsoft.com/office/officeart/2005/8/layout/hierarchy4"/>
    <dgm:cxn modelId="{145EF2A1-1F2A-1044-BB25-314ED6299892}" type="presParOf" srcId="{C32240F2-5A6A-0241-9E14-4A3FF9AEF6C3}" destId="{A51A3BE3-AE42-2D44-9298-074F9E2E633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F0E05-2993-E34D-9474-557A417F9C83}"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B435D8AE-F225-4441-A297-76970306576A}">
      <dgm:prSet phldrT="[Text]"/>
      <dgm:spPr/>
      <dgm:t>
        <a:bodyPr/>
        <a:lstStyle/>
        <a:p>
          <a:r>
            <a:rPr lang="en-US" dirty="0" smtClean="0"/>
            <a:t>Right Side of Balance Sheet</a:t>
          </a:r>
          <a:endParaRPr lang="en-US" dirty="0"/>
        </a:p>
      </dgm:t>
    </dgm:pt>
    <dgm:pt modelId="{CCF71284-A922-DA4C-96D5-E42A920B6344}" type="parTrans" cxnId="{564665E1-782D-B14F-AEE0-973D332F2B6D}">
      <dgm:prSet/>
      <dgm:spPr/>
      <dgm:t>
        <a:bodyPr/>
        <a:lstStyle/>
        <a:p>
          <a:endParaRPr lang="en-US"/>
        </a:p>
      </dgm:t>
    </dgm:pt>
    <dgm:pt modelId="{EAD3896B-DD75-5C40-A120-C57AB4FFBAF0}" type="sibTrans" cxnId="{564665E1-782D-B14F-AEE0-973D332F2B6D}">
      <dgm:prSet/>
      <dgm:spPr/>
      <dgm:t>
        <a:bodyPr/>
        <a:lstStyle/>
        <a:p>
          <a:endParaRPr lang="en-US"/>
        </a:p>
      </dgm:t>
    </dgm:pt>
    <dgm:pt modelId="{DA97355F-3601-DD4A-9840-358CE05C9A53}">
      <dgm:prSet phldrT="[Text]"/>
      <dgm:spPr/>
      <dgm:t>
        <a:bodyPr/>
        <a:lstStyle/>
        <a:p>
          <a:r>
            <a:rPr lang="en-US" dirty="0" smtClean="0"/>
            <a:t>Liabilities</a:t>
          </a:r>
          <a:endParaRPr lang="en-US" dirty="0"/>
        </a:p>
      </dgm:t>
    </dgm:pt>
    <dgm:pt modelId="{FA132FBD-8E88-594D-B1A6-DCB44030DA5D}" type="parTrans" cxnId="{2492DEC2-BFD6-CD43-8438-86B6BB41A886}">
      <dgm:prSet/>
      <dgm:spPr/>
      <dgm:t>
        <a:bodyPr/>
        <a:lstStyle/>
        <a:p>
          <a:endParaRPr lang="en-US"/>
        </a:p>
      </dgm:t>
    </dgm:pt>
    <dgm:pt modelId="{9021C489-9778-644B-AC9C-90E51E90A547}" type="sibTrans" cxnId="{2492DEC2-BFD6-CD43-8438-86B6BB41A886}">
      <dgm:prSet/>
      <dgm:spPr/>
      <dgm:t>
        <a:bodyPr/>
        <a:lstStyle/>
        <a:p>
          <a:endParaRPr lang="en-US"/>
        </a:p>
      </dgm:t>
    </dgm:pt>
    <dgm:pt modelId="{5A007306-589C-354B-AF3E-B3440C22AB6E}">
      <dgm:prSet phldrT="[Text]"/>
      <dgm:spPr/>
      <dgm:t>
        <a:bodyPr/>
        <a:lstStyle/>
        <a:p>
          <a:r>
            <a:rPr lang="en-US" dirty="0" smtClean="0"/>
            <a:t>Equity</a:t>
          </a:r>
          <a:endParaRPr lang="en-US" dirty="0"/>
        </a:p>
      </dgm:t>
    </dgm:pt>
    <dgm:pt modelId="{4A5C84C0-01D5-CF46-9293-6D0BC36DD284}" type="sibTrans" cxnId="{51E8BB15-CEF8-C14E-8D57-40A9162A8BA4}">
      <dgm:prSet/>
      <dgm:spPr/>
      <dgm:t>
        <a:bodyPr/>
        <a:lstStyle/>
        <a:p>
          <a:endParaRPr lang="en-US"/>
        </a:p>
      </dgm:t>
    </dgm:pt>
    <dgm:pt modelId="{5C24E4A0-CFA1-2749-A65B-41C907D13027}" type="parTrans" cxnId="{51E8BB15-CEF8-C14E-8D57-40A9162A8BA4}">
      <dgm:prSet/>
      <dgm:spPr/>
      <dgm:t>
        <a:bodyPr/>
        <a:lstStyle/>
        <a:p>
          <a:endParaRPr lang="en-US"/>
        </a:p>
      </dgm:t>
    </dgm:pt>
    <dgm:pt modelId="{9E620A91-6B2A-114C-88A5-591C332AFF10}" type="pres">
      <dgm:prSet presAssocID="{6DEF0E05-2993-E34D-9474-557A417F9C83}" presName="Name0" presStyleCnt="0">
        <dgm:presLayoutVars>
          <dgm:chPref val="1"/>
          <dgm:dir/>
          <dgm:animOne val="branch"/>
          <dgm:animLvl val="lvl"/>
          <dgm:resizeHandles/>
        </dgm:presLayoutVars>
      </dgm:prSet>
      <dgm:spPr/>
      <dgm:t>
        <a:bodyPr/>
        <a:lstStyle/>
        <a:p>
          <a:endParaRPr lang="en-US"/>
        </a:p>
      </dgm:t>
    </dgm:pt>
    <dgm:pt modelId="{7A3A66E3-CC3D-8543-B155-C8AF4321CAA6}" type="pres">
      <dgm:prSet presAssocID="{B435D8AE-F225-4441-A297-76970306576A}" presName="vertOne" presStyleCnt="0"/>
      <dgm:spPr/>
    </dgm:pt>
    <dgm:pt modelId="{D7F9BB6B-E11C-594E-B430-99E77E320033}" type="pres">
      <dgm:prSet presAssocID="{B435D8AE-F225-4441-A297-76970306576A}" presName="txOne" presStyleLbl="node0" presStyleIdx="0" presStyleCnt="1">
        <dgm:presLayoutVars>
          <dgm:chPref val="3"/>
        </dgm:presLayoutVars>
      </dgm:prSet>
      <dgm:spPr/>
      <dgm:t>
        <a:bodyPr/>
        <a:lstStyle/>
        <a:p>
          <a:endParaRPr lang="en-US"/>
        </a:p>
      </dgm:t>
    </dgm:pt>
    <dgm:pt modelId="{BA4EBFC7-0EA2-9F43-9347-A7524714C62A}" type="pres">
      <dgm:prSet presAssocID="{B435D8AE-F225-4441-A297-76970306576A}" presName="parTransOne" presStyleCnt="0"/>
      <dgm:spPr/>
    </dgm:pt>
    <dgm:pt modelId="{12B77F10-EBBC-6C49-926B-910620D8B751}" type="pres">
      <dgm:prSet presAssocID="{B435D8AE-F225-4441-A297-76970306576A}" presName="horzOne" presStyleCnt="0"/>
      <dgm:spPr/>
    </dgm:pt>
    <dgm:pt modelId="{E1585EA5-6B46-8C40-AC39-293384E677DF}" type="pres">
      <dgm:prSet presAssocID="{DA97355F-3601-DD4A-9840-358CE05C9A53}" presName="vertTwo" presStyleCnt="0"/>
      <dgm:spPr/>
    </dgm:pt>
    <dgm:pt modelId="{C9A4BD88-6A21-264E-A1A7-497F1DF08033}" type="pres">
      <dgm:prSet presAssocID="{DA97355F-3601-DD4A-9840-358CE05C9A53}" presName="txTwo" presStyleLbl="node2" presStyleIdx="0" presStyleCnt="1">
        <dgm:presLayoutVars>
          <dgm:chPref val="3"/>
        </dgm:presLayoutVars>
      </dgm:prSet>
      <dgm:spPr/>
      <dgm:t>
        <a:bodyPr/>
        <a:lstStyle/>
        <a:p>
          <a:endParaRPr lang="en-US"/>
        </a:p>
      </dgm:t>
    </dgm:pt>
    <dgm:pt modelId="{1F22D3E7-BB1D-964A-9357-FAC9D296D2EC}" type="pres">
      <dgm:prSet presAssocID="{DA97355F-3601-DD4A-9840-358CE05C9A53}" presName="parTransTwo" presStyleCnt="0"/>
      <dgm:spPr/>
    </dgm:pt>
    <dgm:pt modelId="{E14D3D6F-6020-D143-BB9F-FE5D120C6E0E}" type="pres">
      <dgm:prSet presAssocID="{DA97355F-3601-DD4A-9840-358CE05C9A53}" presName="horzTwo" presStyleCnt="0"/>
      <dgm:spPr/>
    </dgm:pt>
    <dgm:pt modelId="{B2070108-294F-3F48-931E-AF20073F75DB}" type="pres">
      <dgm:prSet presAssocID="{5A007306-589C-354B-AF3E-B3440C22AB6E}" presName="vertThree" presStyleCnt="0"/>
      <dgm:spPr/>
    </dgm:pt>
    <dgm:pt modelId="{DC1D8382-D3D2-2C40-8332-CAE350472C6A}" type="pres">
      <dgm:prSet presAssocID="{5A007306-589C-354B-AF3E-B3440C22AB6E}" presName="txThree" presStyleLbl="node3" presStyleIdx="0" presStyleCnt="1">
        <dgm:presLayoutVars>
          <dgm:chPref val="3"/>
        </dgm:presLayoutVars>
      </dgm:prSet>
      <dgm:spPr/>
      <dgm:t>
        <a:bodyPr/>
        <a:lstStyle/>
        <a:p>
          <a:endParaRPr lang="en-US"/>
        </a:p>
      </dgm:t>
    </dgm:pt>
    <dgm:pt modelId="{74059CA7-23F2-2246-92D5-D26A1EBA3838}" type="pres">
      <dgm:prSet presAssocID="{5A007306-589C-354B-AF3E-B3440C22AB6E}" presName="horzThree" presStyleCnt="0"/>
      <dgm:spPr/>
    </dgm:pt>
  </dgm:ptLst>
  <dgm:cxnLst>
    <dgm:cxn modelId="{8F26435E-270D-2142-B81F-404D6A560039}" type="presOf" srcId="{B435D8AE-F225-4441-A297-76970306576A}" destId="{D7F9BB6B-E11C-594E-B430-99E77E320033}" srcOrd="0" destOrd="0" presId="urn:microsoft.com/office/officeart/2005/8/layout/hierarchy4"/>
    <dgm:cxn modelId="{564665E1-782D-B14F-AEE0-973D332F2B6D}" srcId="{6DEF0E05-2993-E34D-9474-557A417F9C83}" destId="{B435D8AE-F225-4441-A297-76970306576A}" srcOrd="0" destOrd="0" parTransId="{CCF71284-A922-DA4C-96D5-E42A920B6344}" sibTransId="{EAD3896B-DD75-5C40-A120-C57AB4FFBAF0}"/>
    <dgm:cxn modelId="{2492DEC2-BFD6-CD43-8438-86B6BB41A886}" srcId="{B435D8AE-F225-4441-A297-76970306576A}" destId="{DA97355F-3601-DD4A-9840-358CE05C9A53}" srcOrd="0" destOrd="0" parTransId="{FA132FBD-8E88-594D-B1A6-DCB44030DA5D}" sibTransId="{9021C489-9778-644B-AC9C-90E51E90A547}"/>
    <dgm:cxn modelId="{51E8BB15-CEF8-C14E-8D57-40A9162A8BA4}" srcId="{DA97355F-3601-DD4A-9840-358CE05C9A53}" destId="{5A007306-589C-354B-AF3E-B3440C22AB6E}" srcOrd="0" destOrd="0" parTransId="{5C24E4A0-CFA1-2749-A65B-41C907D13027}" sibTransId="{4A5C84C0-01D5-CF46-9293-6D0BC36DD284}"/>
    <dgm:cxn modelId="{ABB042FA-C025-4E43-BA96-5CEDF9713346}" type="presOf" srcId="{DA97355F-3601-DD4A-9840-358CE05C9A53}" destId="{C9A4BD88-6A21-264E-A1A7-497F1DF08033}" srcOrd="0" destOrd="0" presId="urn:microsoft.com/office/officeart/2005/8/layout/hierarchy4"/>
    <dgm:cxn modelId="{0A47CE40-785F-5044-8C7A-61E185FE4EB2}" type="presOf" srcId="{5A007306-589C-354B-AF3E-B3440C22AB6E}" destId="{DC1D8382-D3D2-2C40-8332-CAE350472C6A}" srcOrd="0" destOrd="0" presId="urn:microsoft.com/office/officeart/2005/8/layout/hierarchy4"/>
    <dgm:cxn modelId="{141922C9-C747-A14B-A074-E8F6706092C0}" type="presOf" srcId="{6DEF0E05-2993-E34D-9474-557A417F9C83}" destId="{9E620A91-6B2A-114C-88A5-591C332AFF10}" srcOrd="0" destOrd="0" presId="urn:microsoft.com/office/officeart/2005/8/layout/hierarchy4"/>
    <dgm:cxn modelId="{8FD2C083-0543-6C44-AE7D-3B4318EDCA19}" type="presParOf" srcId="{9E620A91-6B2A-114C-88A5-591C332AFF10}" destId="{7A3A66E3-CC3D-8543-B155-C8AF4321CAA6}" srcOrd="0" destOrd="0" presId="urn:microsoft.com/office/officeart/2005/8/layout/hierarchy4"/>
    <dgm:cxn modelId="{F4EB3934-7652-2547-9236-965DBB0B61A6}" type="presParOf" srcId="{7A3A66E3-CC3D-8543-B155-C8AF4321CAA6}" destId="{D7F9BB6B-E11C-594E-B430-99E77E320033}" srcOrd="0" destOrd="0" presId="urn:microsoft.com/office/officeart/2005/8/layout/hierarchy4"/>
    <dgm:cxn modelId="{7E17F761-FCDA-EC46-8C5F-5E5AA633D293}" type="presParOf" srcId="{7A3A66E3-CC3D-8543-B155-C8AF4321CAA6}" destId="{BA4EBFC7-0EA2-9F43-9347-A7524714C62A}" srcOrd="1" destOrd="0" presId="urn:microsoft.com/office/officeart/2005/8/layout/hierarchy4"/>
    <dgm:cxn modelId="{53074BB7-9472-F14C-A6B3-373CEC893FA7}" type="presParOf" srcId="{7A3A66E3-CC3D-8543-B155-C8AF4321CAA6}" destId="{12B77F10-EBBC-6C49-926B-910620D8B751}" srcOrd="2" destOrd="0" presId="urn:microsoft.com/office/officeart/2005/8/layout/hierarchy4"/>
    <dgm:cxn modelId="{3CD8BEE1-1E99-0541-9CB4-615E9DB75173}" type="presParOf" srcId="{12B77F10-EBBC-6C49-926B-910620D8B751}" destId="{E1585EA5-6B46-8C40-AC39-293384E677DF}" srcOrd="0" destOrd="0" presId="urn:microsoft.com/office/officeart/2005/8/layout/hierarchy4"/>
    <dgm:cxn modelId="{857FEB84-34EA-B444-AC54-4F1A5529BCED}" type="presParOf" srcId="{E1585EA5-6B46-8C40-AC39-293384E677DF}" destId="{C9A4BD88-6A21-264E-A1A7-497F1DF08033}" srcOrd="0" destOrd="0" presId="urn:microsoft.com/office/officeart/2005/8/layout/hierarchy4"/>
    <dgm:cxn modelId="{1717AA7C-566A-7645-B53B-2EBD738A668F}" type="presParOf" srcId="{E1585EA5-6B46-8C40-AC39-293384E677DF}" destId="{1F22D3E7-BB1D-964A-9357-FAC9D296D2EC}" srcOrd="1" destOrd="0" presId="urn:microsoft.com/office/officeart/2005/8/layout/hierarchy4"/>
    <dgm:cxn modelId="{3840F0DA-AEC5-3A44-8A39-E645071D9E21}" type="presParOf" srcId="{E1585EA5-6B46-8C40-AC39-293384E677DF}" destId="{E14D3D6F-6020-D143-BB9F-FE5D120C6E0E}" srcOrd="2" destOrd="0" presId="urn:microsoft.com/office/officeart/2005/8/layout/hierarchy4"/>
    <dgm:cxn modelId="{0ACE0956-3CA7-A042-AB26-4D9225A2BA9D}" type="presParOf" srcId="{E14D3D6F-6020-D143-BB9F-FE5D120C6E0E}" destId="{B2070108-294F-3F48-931E-AF20073F75DB}" srcOrd="0" destOrd="0" presId="urn:microsoft.com/office/officeart/2005/8/layout/hierarchy4"/>
    <dgm:cxn modelId="{C17343D7-EF7F-4343-BDDB-90747856C473}" type="presParOf" srcId="{B2070108-294F-3F48-931E-AF20073F75DB}" destId="{DC1D8382-D3D2-2C40-8332-CAE350472C6A}" srcOrd="0" destOrd="0" presId="urn:microsoft.com/office/officeart/2005/8/layout/hierarchy4"/>
    <dgm:cxn modelId="{52DD4AC7-9029-F347-9A82-7E99C85ED70E}" type="presParOf" srcId="{B2070108-294F-3F48-931E-AF20073F75DB}" destId="{74059CA7-23F2-2246-92D5-D26A1EBA38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9C339D-6EA6-D041-B4D3-347C503D8D44}"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C334DEC1-F3DA-4D45-9B26-342A02D5EC92}">
      <dgm:prSet/>
      <dgm:spPr/>
      <dgm:t>
        <a:bodyPr/>
        <a:lstStyle/>
        <a:p>
          <a:endParaRPr lang="en-US" dirty="0"/>
        </a:p>
      </dgm:t>
    </dgm:pt>
    <dgm:pt modelId="{04415D52-44A6-AB49-AF0D-C6766D85DCD0}" type="parTrans" cxnId="{072BB6F4-877E-264A-AE60-DDFF51590229}">
      <dgm:prSet/>
      <dgm:spPr/>
      <dgm:t>
        <a:bodyPr/>
        <a:lstStyle/>
        <a:p>
          <a:endParaRPr lang="en-US"/>
        </a:p>
      </dgm:t>
    </dgm:pt>
    <dgm:pt modelId="{27956E8D-715F-474E-81D8-2030A8D86251}" type="sibTrans" cxnId="{072BB6F4-877E-264A-AE60-DDFF51590229}">
      <dgm:prSet/>
      <dgm:spPr/>
      <dgm:t>
        <a:bodyPr/>
        <a:lstStyle/>
        <a:p>
          <a:endParaRPr lang="en-US"/>
        </a:p>
      </dgm:t>
    </dgm:pt>
    <dgm:pt modelId="{4BD86BCA-5BD3-7640-916E-3D7409368B6B}">
      <dgm:prSet/>
      <dgm:spPr/>
      <dgm:t>
        <a:bodyPr/>
        <a:lstStyle/>
        <a:p>
          <a:endParaRPr lang="en-US"/>
        </a:p>
      </dgm:t>
    </dgm:pt>
    <dgm:pt modelId="{A88C75A6-316D-FA40-A036-CB6C8EC85DF8}" type="parTrans" cxnId="{F3A8E039-FA0F-5544-90A6-0A6A5E151CD2}">
      <dgm:prSet/>
      <dgm:spPr/>
      <dgm:t>
        <a:bodyPr/>
        <a:lstStyle/>
        <a:p>
          <a:endParaRPr lang="en-US"/>
        </a:p>
      </dgm:t>
    </dgm:pt>
    <dgm:pt modelId="{0DA057D5-5FE6-8644-AF9C-FEFE241168BB}" type="sibTrans" cxnId="{F3A8E039-FA0F-5544-90A6-0A6A5E151CD2}">
      <dgm:prSet/>
      <dgm:spPr/>
      <dgm:t>
        <a:bodyPr/>
        <a:lstStyle/>
        <a:p>
          <a:endParaRPr lang="en-US"/>
        </a:p>
      </dgm:t>
    </dgm:pt>
    <dgm:pt modelId="{FF47DE0E-900D-EA40-9E8F-1DC849151503}" type="pres">
      <dgm:prSet presAssocID="{5B9C339D-6EA6-D041-B4D3-347C503D8D44}" presName="compositeShape" presStyleCnt="0">
        <dgm:presLayoutVars>
          <dgm:chMax val="2"/>
          <dgm:dir/>
          <dgm:resizeHandles val="exact"/>
        </dgm:presLayoutVars>
      </dgm:prSet>
      <dgm:spPr/>
      <dgm:t>
        <a:bodyPr/>
        <a:lstStyle/>
        <a:p>
          <a:endParaRPr lang="en-US"/>
        </a:p>
      </dgm:t>
    </dgm:pt>
    <dgm:pt modelId="{817DFF33-C425-1646-A2B0-B7F44FDFD1E2}" type="pres">
      <dgm:prSet presAssocID="{C334DEC1-F3DA-4D45-9B26-342A02D5EC92}" presName="upArrow" presStyleLbl="node1" presStyleIdx="0" presStyleCnt="2"/>
      <dgm:spPr/>
    </dgm:pt>
    <dgm:pt modelId="{FA0B6C31-0332-0947-ADC3-4403A8CDC447}" type="pres">
      <dgm:prSet presAssocID="{C334DEC1-F3DA-4D45-9B26-342A02D5EC92}" presName="upArrowText" presStyleLbl="revTx" presStyleIdx="0" presStyleCnt="2">
        <dgm:presLayoutVars>
          <dgm:chMax val="0"/>
          <dgm:bulletEnabled val="1"/>
        </dgm:presLayoutVars>
      </dgm:prSet>
      <dgm:spPr/>
      <dgm:t>
        <a:bodyPr/>
        <a:lstStyle/>
        <a:p>
          <a:endParaRPr lang="en-US"/>
        </a:p>
      </dgm:t>
    </dgm:pt>
    <dgm:pt modelId="{3FABC99F-75DF-2248-84B2-BF0703DA357F}" type="pres">
      <dgm:prSet presAssocID="{4BD86BCA-5BD3-7640-916E-3D7409368B6B}" presName="downArrow" presStyleLbl="node1" presStyleIdx="1" presStyleCnt="2"/>
      <dgm:spPr/>
    </dgm:pt>
    <dgm:pt modelId="{596A2672-C0CB-E84B-864E-A5713B3E7E22}" type="pres">
      <dgm:prSet presAssocID="{4BD86BCA-5BD3-7640-916E-3D7409368B6B}" presName="downArrowText" presStyleLbl="revTx" presStyleIdx="1" presStyleCnt="2">
        <dgm:presLayoutVars>
          <dgm:chMax val="0"/>
          <dgm:bulletEnabled val="1"/>
        </dgm:presLayoutVars>
      </dgm:prSet>
      <dgm:spPr/>
      <dgm:t>
        <a:bodyPr/>
        <a:lstStyle/>
        <a:p>
          <a:endParaRPr lang="en-US"/>
        </a:p>
      </dgm:t>
    </dgm:pt>
  </dgm:ptLst>
  <dgm:cxnLst>
    <dgm:cxn modelId="{072BB6F4-877E-264A-AE60-DDFF51590229}" srcId="{5B9C339D-6EA6-D041-B4D3-347C503D8D44}" destId="{C334DEC1-F3DA-4D45-9B26-342A02D5EC92}" srcOrd="0" destOrd="0" parTransId="{04415D52-44A6-AB49-AF0D-C6766D85DCD0}" sibTransId="{27956E8D-715F-474E-81D8-2030A8D86251}"/>
    <dgm:cxn modelId="{0C4D5483-7A26-3D4D-8036-C6CCF2AE9FE0}" type="presOf" srcId="{4BD86BCA-5BD3-7640-916E-3D7409368B6B}" destId="{596A2672-C0CB-E84B-864E-A5713B3E7E22}" srcOrd="0" destOrd="0" presId="urn:microsoft.com/office/officeart/2005/8/layout/arrow4"/>
    <dgm:cxn modelId="{0D6A435B-CA18-0446-A7B1-83753AE9214A}" type="presOf" srcId="{5B9C339D-6EA6-D041-B4D3-347C503D8D44}" destId="{FF47DE0E-900D-EA40-9E8F-1DC849151503}" srcOrd="0" destOrd="0" presId="urn:microsoft.com/office/officeart/2005/8/layout/arrow4"/>
    <dgm:cxn modelId="{91B8E74F-D1FE-FD4B-BC40-55D2AFA2EF53}" type="presOf" srcId="{C334DEC1-F3DA-4D45-9B26-342A02D5EC92}" destId="{FA0B6C31-0332-0947-ADC3-4403A8CDC447}" srcOrd="0" destOrd="0" presId="urn:microsoft.com/office/officeart/2005/8/layout/arrow4"/>
    <dgm:cxn modelId="{F3A8E039-FA0F-5544-90A6-0A6A5E151CD2}" srcId="{5B9C339D-6EA6-D041-B4D3-347C503D8D44}" destId="{4BD86BCA-5BD3-7640-916E-3D7409368B6B}" srcOrd="1" destOrd="0" parTransId="{A88C75A6-316D-FA40-A036-CB6C8EC85DF8}" sibTransId="{0DA057D5-5FE6-8644-AF9C-FEFE241168BB}"/>
    <dgm:cxn modelId="{12033577-9E9C-1C4D-8174-5D856A95A23F}" type="presParOf" srcId="{FF47DE0E-900D-EA40-9E8F-1DC849151503}" destId="{817DFF33-C425-1646-A2B0-B7F44FDFD1E2}" srcOrd="0" destOrd="0" presId="urn:microsoft.com/office/officeart/2005/8/layout/arrow4"/>
    <dgm:cxn modelId="{717F8766-79D7-0F42-94C8-E522559ACA9A}" type="presParOf" srcId="{FF47DE0E-900D-EA40-9E8F-1DC849151503}" destId="{FA0B6C31-0332-0947-ADC3-4403A8CDC447}" srcOrd="1" destOrd="0" presId="urn:microsoft.com/office/officeart/2005/8/layout/arrow4"/>
    <dgm:cxn modelId="{7BCEF37C-79DA-B442-83AF-209D35B48B70}" type="presParOf" srcId="{FF47DE0E-900D-EA40-9E8F-1DC849151503}" destId="{3FABC99F-75DF-2248-84B2-BF0703DA357F}" srcOrd="2" destOrd="0" presId="urn:microsoft.com/office/officeart/2005/8/layout/arrow4"/>
    <dgm:cxn modelId="{B9575B9A-DCBD-8F4C-8BFE-30514C93E27B}" type="presParOf" srcId="{FF47DE0E-900D-EA40-9E8F-1DC849151503}" destId="{596A2672-C0CB-E84B-864E-A5713B3E7E22}"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200F36-8687-1949-B583-D68A84045F80}"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DE33CC47-3FFD-7C43-9850-2EAA57AA5719}">
      <dgm:prSet phldrT="[Text]"/>
      <dgm:spPr/>
      <dgm:t>
        <a:bodyPr/>
        <a:lstStyle/>
        <a:p>
          <a:r>
            <a:rPr lang="en-US" dirty="0" smtClean="0"/>
            <a:t>Regional Bank</a:t>
          </a:r>
          <a:endParaRPr lang="en-US" dirty="0"/>
        </a:p>
      </dgm:t>
    </dgm:pt>
    <dgm:pt modelId="{B141130C-9BFA-4E4B-AB82-922E7272157D}" type="parTrans" cxnId="{7F20BAA6-C952-2448-834D-069B8AEDEFFE}">
      <dgm:prSet/>
      <dgm:spPr/>
      <dgm:t>
        <a:bodyPr/>
        <a:lstStyle/>
        <a:p>
          <a:endParaRPr lang="en-US"/>
        </a:p>
      </dgm:t>
    </dgm:pt>
    <dgm:pt modelId="{02FBAB40-BC5C-FF41-A53A-02DC5A2D6F1A}" type="sibTrans" cxnId="{7F20BAA6-C952-2448-834D-069B8AEDEFFE}">
      <dgm:prSet/>
      <dgm:spPr/>
      <dgm:t>
        <a:bodyPr/>
        <a:lstStyle/>
        <a:p>
          <a:endParaRPr lang="en-US"/>
        </a:p>
      </dgm:t>
    </dgm:pt>
    <dgm:pt modelId="{AAB380C1-BBC2-A448-8666-CA5C22B98903}">
      <dgm:prSet phldrT="[Text]"/>
      <dgm:spPr/>
      <dgm:t>
        <a:bodyPr/>
        <a:lstStyle/>
        <a:p>
          <a:r>
            <a:rPr lang="en-US" dirty="0" smtClean="0"/>
            <a:t>Friends and Family</a:t>
          </a:r>
          <a:endParaRPr lang="en-US" dirty="0"/>
        </a:p>
      </dgm:t>
    </dgm:pt>
    <dgm:pt modelId="{26468DA8-46CC-C64E-B82E-D9A296B1A34C}" type="parTrans" cxnId="{20FB0CE9-EA2A-0A49-9EB1-6331B0AC8F39}">
      <dgm:prSet/>
      <dgm:spPr/>
      <dgm:t>
        <a:bodyPr/>
        <a:lstStyle/>
        <a:p>
          <a:endParaRPr lang="en-US"/>
        </a:p>
      </dgm:t>
    </dgm:pt>
    <dgm:pt modelId="{40618465-CF57-1746-9F91-E365B4666CB9}" type="sibTrans" cxnId="{20FB0CE9-EA2A-0A49-9EB1-6331B0AC8F39}">
      <dgm:prSet/>
      <dgm:spPr/>
      <dgm:t>
        <a:bodyPr/>
        <a:lstStyle/>
        <a:p>
          <a:endParaRPr lang="en-US"/>
        </a:p>
      </dgm:t>
    </dgm:pt>
    <dgm:pt modelId="{7839AEB2-F7F5-0643-B678-64456EA89456}">
      <dgm:prSet phldrT="[Text]"/>
      <dgm:spPr/>
      <dgm:t>
        <a:bodyPr/>
        <a:lstStyle/>
        <a:p>
          <a:r>
            <a:rPr lang="en-US" dirty="0" smtClean="0"/>
            <a:t>Private Equity</a:t>
          </a:r>
          <a:endParaRPr lang="en-US" dirty="0"/>
        </a:p>
      </dgm:t>
    </dgm:pt>
    <dgm:pt modelId="{D4DA7593-6F3A-534C-86B5-9D1975E50EA2}" type="parTrans" cxnId="{6A3973EA-4BB1-7741-8943-B649354E2EF8}">
      <dgm:prSet/>
      <dgm:spPr/>
      <dgm:t>
        <a:bodyPr/>
        <a:lstStyle/>
        <a:p>
          <a:endParaRPr lang="en-US"/>
        </a:p>
      </dgm:t>
    </dgm:pt>
    <dgm:pt modelId="{20792115-6C8E-6741-B065-2515D4FFC827}" type="sibTrans" cxnId="{6A3973EA-4BB1-7741-8943-B649354E2EF8}">
      <dgm:prSet/>
      <dgm:spPr/>
      <dgm:t>
        <a:bodyPr/>
        <a:lstStyle/>
        <a:p>
          <a:endParaRPr lang="en-US"/>
        </a:p>
      </dgm:t>
    </dgm:pt>
    <dgm:pt modelId="{9F30C3B8-6A3C-924F-B339-ABADED885F32}">
      <dgm:prSet phldrT="[Text]"/>
      <dgm:spPr/>
      <dgm:t>
        <a:bodyPr/>
        <a:lstStyle/>
        <a:p>
          <a:r>
            <a:rPr lang="en-US" dirty="0" smtClean="0"/>
            <a:t>Local Bank / SBA</a:t>
          </a:r>
          <a:endParaRPr lang="en-US" dirty="0"/>
        </a:p>
      </dgm:t>
    </dgm:pt>
    <dgm:pt modelId="{831E29DA-8D6C-CE4E-9F4F-9ED688E124F4}" type="sibTrans" cxnId="{BEA888A3-C4F7-F643-B094-38BA1AC2C562}">
      <dgm:prSet/>
      <dgm:spPr/>
      <dgm:t>
        <a:bodyPr/>
        <a:lstStyle/>
        <a:p>
          <a:endParaRPr lang="en-US"/>
        </a:p>
      </dgm:t>
    </dgm:pt>
    <dgm:pt modelId="{060CCBCC-9F20-094C-9B85-4E1DAE997367}" type="parTrans" cxnId="{BEA888A3-C4F7-F643-B094-38BA1AC2C562}">
      <dgm:prSet/>
      <dgm:spPr/>
      <dgm:t>
        <a:bodyPr/>
        <a:lstStyle/>
        <a:p>
          <a:endParaRPr lang="en-US"/>
        </a:p>
      </dgm:t>
    </dgm:pt>
    <dgm:pt modelId="{96D1301F-BD5E-744A-B851-E524D9729B6B}">
      <dgm:prSet phldrT="[Text]"/>
      <dgm:spPr/>
      <dgm:t>
        <a:bodyPr/>
        <a:lstStyle/>
        <a:p>
          <a:r>
            <a:rPr lang="en-US" dirty="0" smtClean="0"/>
            <a:t>National Bank</a:t>
          </a:r>
          <a:endParaRPr lang="en-US" dirty="0"/>
        </a:p>
      </dgm:t>
    </dgm:pt>
    <dgm:pt modelId="{2D4E1F44-90C3-E146-B175-530AD6D510C4}" type="parTrans" cxnId="{789D420A-31F7-4C40-937E-C5A8EB72215E}">
      <dgm:prSet/>
      <dgm:spPr/>
      <dgm:t>
        <a:bodyPr/>
        <a:lstStyle/>
        <a:p>
          <a:endParaRPr lang="en-US"/>
        </a:p>
      </dgm:t>
    </dgm:pt>
    <dgm:pt modelId="{3CBF4EAA-7863-F547-B350-6C224DC3651D}" type="sibTrans" cxnId="{789D420A-31F7-4C40-937E-C5A8EB72215E}">
      <dgm:prSet/>
      <dgm:spPr/>
      <dgm:t>
        <a:bodyPr/>
        <a:lstStyle/>
        <a:p>
          <a:endParaRPr lang="en-US"/>
        </a:p>
      </dgm:t>
    </dgm:pt>
    <dgm:pt modelId="{B0D5014E-4CD2-894D-8F0B-1CB6F30E13AD}">
      <dgm:prSet phldrT="[Text]"/>
      <dgm:spPr/>
      <dgm:t>
        <a:bodyPr/>
        <a:lstStyle/>
        <a:p>
          <a:r>
            <a:rPr lang="en-US" dirty="0" smtClean="0"/>
            <a:t>Subordinated Debt</a:t>
          </a:r>
          <a:endParaRPr lang="en-US" dirty="0"/>
        </a:p>
      </dgm:t>
    </dgm:pt>
    <dgm:pt modelId="{CC281514-2A2A-1044-B32D-A25E2183D14C}" type="parTrans" cxnId="{D1466B8F-59F6-FD41-81E3-BB4339E3775E}">
      <dgm:prSet/>
      <dgm:spPr/>
      <dgm:t>
        <a:bodyPr/>
        <a:lstStyle/>
        <a:p>
          <a:endParaRPr lang="en-US"/>
        </a:p>
      </dgm:t>
    </dgm:pt>
    <dgm:pt modelId="{1FEC2FDE-794E-6549-8056-7E2282530E05}" type="sibTrans" cxnId="{D1466B8F-59F6-FD41-81E3-BB4339E3775E}">
      <dgm:prSet/>
      <dgm:spPr/>
      <dgm:t>
        <a:bodyPr/>
        <a:lstStyle/>
        <a:p>
          <a:endParaRPr lang="en-US"/>
        </a:p>
      </dgm:t>
    </dgm:pt>
    <dgm:pt modelId="{30DF1F90-2E4F-6A4A-BA91-B2402D5E8429}">
      <dgm:prSet phldrT="[Text]"/>
      <dgm:spPr/>
      <dgm:t>
        <a:bodyPr/>
        <a:lstStyle/>
        <a:p>
          <a:r>
            <a:rPr lang="en-US" dirty="0" smtClean="0"/>
            <a:t>Senior Debt</a:t>
          </a:r>
          <a:endParaRPr lang="en-US" dirty="0"/>
        </a:p>
      </dgm:t>
    </dgm:pt>
    <dgm:pt modelId="{AF789228-D96E-234E-BFA0-7FB502A1D475}" type="parTrans" cxnId="{43FE0337-56AE-5D4B-AF52-86041051D27D}">
      <dgm:prSet/>
      <dgm:spPr/>
      <dgm:t>
        <a:bodyPr/>
        <a:lstStyle/>
        <a:p>
          <a:endParaRPr lang="en-US"/>
        </a:p>
      </dgm:t>
    </dgm:pt>
    <dgm:pt modelId="{4BF003E4-607A-AB41-B01D-6DE0B07E88C4}" type="sibTrans" cxnId="{43FE0337-56AE-5D4B-AF52-86041051D27D}">
      <dgm:prSet/>
      <dgm:spPr/>
      <dgm:t>
        <a:bodyPr/>
        <a:lstStyle/>
        <a:p>
          <a:endParaRPr lang="en-US"/>
        </a:p>
      </dgm:t>
    </dgm:pt>
    <dgm:pt modelId="{DB8C3506-79FC-0549-991C-B2ED9ADEDD97}">
      <dgm:prSet phldrT="[Text]"/>
      <dgm:spPr/>
      <dgm:t>
        <a:bodyPr/>
        <a:lstStyle/>
        <a:p>
          <a:r>
            <a:rPr lang="en-US" dirty="0" smtClean="0"/>
            <a:t>“</a:t>
          </a:r>
          <a:r>
            <a:rPr lang="en-US" dirty="0" err="1" smtClean="0"/>
            <a:t>Prebates</a:t>
          </a:r>
          <a:r>
            <a:rPr lang="en-US" dirty="0" smtClean="0"/>
            <a:t>” or Rebates</a:t>
          </a:r>
          <a:endParaRPr lang="en-US" dirty="0"/>
        </a:p>
      </dgm:t>
    </dgm:pt>
    <dgm:pt modelId="{CFA4ED77-1112-1F4E-BF6E-B41F9FFC7B86}" type="parTrans" cxnId="{09721F56-1F75-A849-AB14-3250DE52454B}">
      <dgm:prSet/>
      <dgm:spPr/>
      <dgm:t>
        <a:bodyPr/>
        <a:lstStyle/>
        <a:p>
          <a:endParaRPr lang="en-US"/>
        </a:p>
      </dgm:t>
    </dgm:pt>
    <dgm:pt modelId="{6EAB291B-2558-3B42-9680-455AD493E458}" type="sibTrans" cxnId="{09721F56-1F75-A849-AB14-3250DE52454B}">
      <dgm:prSet/>
      <dgm:spPr/>
      <dgm:t>
        <a:bodyPr/>
        <a:lstStyle/>
        <a:p>
          <a:endParaRPr lang="en-US"/>
        </a:p>
      </dgm:t>
    </dgm:pt>
    <dgm:pt modelId="{90C68786-CBD3-B447-A724-5BAE889E42A0}">
      <dgm:prSet phldrT="[Text]"/>
      <dgm:spPr/>
      <dgm:t>
        <a:bodyPr/>
        <a:lstStyle/>
        <a:p>
          <a:r>
            <a:rPr lang="en-US" dirty="0" smtClean="0"/>
            <a:t>Rebates</a:t>
          </a:r>
          <a:endParaRPr lang="en-US" dirty="0"/>
        </a:p>
      </dgm:t>
    </dgm:pt>
    <dgm:pt modelId="{657EB8A0-497F-4D40-80EB-27DDE8A31D86}" type="parTrans" cxnId="{227D6263-27C8-2D45-A649-4D17D09B5875}">
      <dgm:prSet/>
      <dgm:spPr/>
      <dgm:t>
        <a:bodyPr/>
        <a:lstStyle/>
        <a:p>
          <a:endParaRPr lang="en-US"/>
        </a:p>
      </dgm:t>
    </dgm:pt>
    <dgm:pt modelId="{845A7B7D-CD3B-F640-980B-111FACBCD0EC}" type="sibTrans" cxnId="{227D6263-27C8-2D45-A649-4D17D09B5875}">
      <dgm:prSet/>
      <dgm:spPr/>
      <dgm:t>
        <a:bodyPr/>
        <a:lstStyle/>
        <a:p>
          <a:endParaRPr lang="en-US"/>
        </a:p>
      </dgm:t>
    </dgm:pt>
    <dgm:pt modelId="{AECCAF31-D503-4948-967A-0ECEA5A5B47D}">
      <dgm:prSet phldrT="[Text]"/>
      <dgm:spPr/>
      <dgm:t>
        <a:bodyPr/>
        <a:lstStyle/>
        <a:p>
          <a:r>
            <a:rPr lang="en-US" dirty="0" smtClean="0"/>
            <a:t>“</a:t>
          </a:r>
          <a:r>
            <a:rPr lang="en-US" dirty="0" err="1" smtClean="0"/>
            <a:t>Prebates</a:t>
          </a:r>
          <a:r>
            <a:rPr lang="en-US" dirty="0" smtClean="0"/>
            <a:t>” or Rebates</a:t>
          </a:r>
          <a:endParaRPr lang="en-US" dirty="0"/>
        </a:p>
      </dgm:t>
    </dgm:pt>
    <dgm:pt modelId="{08160756-4909-FE4C-AC9D-24ACD02A8206}" type="parTrans" cxnId="{9CCF0E1B-A48B-FA4C-A4C0-9E84AD9FBAF5}">
      <dgm:prSet/>
      <dgm:spPr/>
      <dgm:t>
        <a:bodyPr/>
        <a:lstStyle/>
        <a:p>
          <a:endParaRPr lang="en-US"/>
        </a:p>
      </dgm:t>
    </dgm:pt>
    <dgm:pt modelId="{1996168A-301C-FA4E-9CEA-189B68D7C976}" type="sibTrans" cxnId="{9CCF0E1B-A48B-FA4C-A4C0-9E84AD9FBAF5}">
      <dgm:prSet/>
      <dgm:spPr/>
      <dgm:t>
        <a:bodyPr/>
        <a:lstStyle/>
        <a:p>
          <a:endParaRPr lang="en-US"/>
        </a:p>
      </dgm:t>
    </dgm:pt>
    <dgm:pt modelId="{D77E43BF-84E2-7A4D-87F1-CD7F7AD3F5BD}">
      <dgm:prSet phldrT="[Text]"/>
      <dgm:spPr/>
      <dgm:t>
        <a:bodyPr/>
        <a:lstStyle/>
        <a:p>
          <a:r>
            <a:rPr lang="en-US" dirty="0" smtClean="0"/>
            <a:t>Equity</a:t>
          </a:r>
          <a:endParaRPr lang="en-US" dirty="0"/>
        </a:p>
      </dgm:t>
    </dgm:pt>
    <dgm:pt modelId="{B6CD7033-9D42-6D43-9388-2FD93C0444DC}" type="parTrans" cxnId="{CFE368CD-672F-E248-B693-4D0ACFDB2239}">
      <dgm:prSet/>
      <dgm:spPr/>
      <dgm:t>
        <a:bodyPr/>
        <a:lstStyle/>
        <a:p>
          <a:endParaRPr lang="en-US"/>
        </a:p>
      </dgm:t>
    </dgm:pt>
    <dgm:pt modelId="{C2D00FD1-7DB1-2F44-899D-DCDB791F6AC1}" type="sibTrans" cxnId="{CFE368CD-672F-E248-B693-4D0ACFDB2239}">
      <dgm:prSet/>
      <dgm:spPr/>
      <dgm:t>
        <a:bodyPr/>
        <a:lstStyle/>
        <a:p>
          <a:endParaRPr lang="en-US"/>
        </a:p>
      </dgm:t>
    </dgm:pt>
    <dgm:pt modelId="{427428C7-9147-6D42-B5F9-FE7C8B00DB75}">
      <dgm:prSet phldrT="[Text]"/>
      <dgm:spPr/>
      <dgm:t>
        <a:bodyPr/>
        <a:lstStyle/>
        <a:p>
          <a:r>
            <a:rPr lang="en-US" dirty="0" smtClean="0"/>
            <a:t>Sellers / Mezzanine Lenders</a:t>
          </a:r>
          <a:endParaRPr lang="en-US" dirty="0"/>
        </a:p>
      </dgm:t>
    </dgm:pt>
    <dgm:pt modelId="{56CF111B-858F-3A4E-868B-C8ED6DF813D2}" type="parTrans" cxnId="{1F291B85-B8D6-7F41-A77C-E090A58858DD}">
      <dgm:prSet/>
      <dgm:spPr/>
      <dgm:t>
        <a:bodyPr/>
        <a:lstStyle/>
        <a:p>
          <a:endParaRPr lang="en-US"/>
        </a:p>
      </dgm:t>
    </dgm:pt>
    <dgm:pt modelId="{879548BC-E899-924C-8E6B-9C1CCF966D3B}" type="sibTrans" cxnId="{1F291B85-B8D6-7F41-A77C-E090A58858DD}">
      <dgm:prSet/>
      <dgm:spPr/>
      <dgm:t>
        <a:bodyPr/>
        <a:lstStyle/>
        <a:p>
          <a:endParaRPr lang="en-US"/>
        </a:p>
      </dgm:t>
    </dgm:pt>
    <dgm:pt modelId="{9C72EA5D-ED77-294E-AE3A-65A115917714}">
      <dgm:prSet phldrT="[Text]"/>
      <dgm:spPr/>
      <dgm:t>
        <a:bodyPr/>
        <a:lstStyle/>
        <a:p>
          <a:r>
            <a:rPr lang="en-US" dirty="0" smtClean="0"/>
            <a:t>Mezzanine Lenders</a:t>
          </a:r>
          <a:endParaRPr lang="en-US" dirty="0"/>
        </a:p>
      </dgm:t>
    </dgm:pt>
    <dgm:pt modelId="{994D5D2E-4F72-6C40-B842-E26CD90D7C28}" type="parTrans" cxnId="{ECFC1033-A276-4241-9CA1-51CF4D035764}">
      <dgm:prSet/>
      <dgm:spPr/>
      <dgm:t>
        <a:bodyPr/>
        <a:lstStyle/>
        <a:p>
          <a:endParaRPr lang="en-US"/>
        </a:p>
      </dgm:t>
    </dgm:pt>
    <dgm:pt modelId="{EEF5AA23-FBCB-C74C-9710-E2FAACDD1D02}" type="sibTrans" cxnId="{ECFC1033-A276-4241-9CA1-51CF4D035764}">
      <dgm:prSet/>
      <dgm:spPr/>
      <dgm:t>
        <a:bodyPr/>
        <a:lstStyle/>
        <a:p>
          <a:endParaRPr lang="en-US"/>
        </a:p>
      </dgm:t>
    </dgm:pt>
    <dgm:pt modelId="{CCF471B1-D4EB-4B4F-9034-165D5BF283BC}">
      <dgm:prSet phldrT="[Text]"/>
      <dgm:spPr/>
      <dgm:t>
        <a:bodyPr/>
        <a:lstStyle/>
        <a:p>
          <a:r>
            <a:rPr lang="en-US" dirty="0" smtClean="0"/>
            <a:t>Sellers</a:t>
          </a:r>
          <a:endParaRPr lang="en-US" dirty="0"/>
        </a:p>
      </dgm:t>
    </dgm:pt>
    <dgm:pt modelId="{388FFC09-AABD-8747-B348-57F8D4555FA1}" type="parTrans" cxnId="{3FF24AEC-D7BE-D74A-9BB3-944ADDBF77AD}">
      <dgm:prSet/>
      <dgm:spPr/>
      <dgm:t>
        <a:bodyPr/>
        <a:lstStyle/>
        <a:p>
          <a:endParaRPr lang="en-US"/>
        </a:p>
      </dgm:t>
    </dgm:pt>
    <dgm:pt modelId="{1231BDC0-01F8-DF46-8B59-555CBA712AEB}" type="sibTrans" cxnId="{3FF24AEC-D7BE-D74A-9BB3-944ADDBF77AD}">
      <dgm:prSet/>
      <dgm:spPr/>
      <dgm:t>
        <a:bodyPr/>
        <a:lstStyle/>
        <a:p>
          <a:endParaRPr lang="en-US"/>
        </a:p>
      </dgm:t>
    </dgm:pt>
    <dgm:pt modelId="{A12A71AA-B0DB-B746-A6A8-6AAC8B2F8320}">
      <dgm:prSet phldrT="[Text]"/>
      <dgm:spPr/>
      <dgm:t>
        <a:bodyPr/>
        <a:lstStyle/>
        <a:p>
          <a:r>
            <a:rPr lang="en-US" dirty="0" smtClean="0"/>
            <a:t>Private Equity</a:t>
          </a:r>
          <a:endParaRPr lang="en-US" dirty="0"/>
        </a:p>
      </dgm:t>
    </dgm:pt>
    <dgm:pt modelId="{C576E973-3737-5C46-B6E0-AF7A6022CEF3}" type="parTrans" cxnId="{64AF1BF1-DED8-2448-9B90-4F0C218E7F1F}">
      <dgm:prSet/>
      <dgm:spPr/>
      <dgm:t>
        <a:bodyPr/>
        <a:lstStyle/>
        <a:p>
          <a:endParaRPr lang="en-US"/>
        </a:p>
      </dgm:t>
    </dgm:pt>
    <dgm:pt modelId="{4DBB0B62-9399-3D4A-9F38-9F7C7E57F231}" type="sibTrans" cxnId="{64AF1BF1-DED8-2448-9B90-4F0C218E7F1F}">
      <dgm:prSet/>
      <dgm:spPr/>
      <dgm:t>
        <a:bodyPr/>
        <a:lstStyle/>
        <a:p>
          <a:endParaRPr lang="en-US"/>
        </a:p>
      </dgm:t>
    </dgm:pt>
    <dgm:pt modelId="{F5262C28-48F8-4E46-B909-04EEED5885EC}">
      <dgm:prSet phldrT="[Text]"/>
      <dgm:spPr/>
      <dgm:t>
        <a:bodyPr/>
        <a:lstStyle/>
        <a:p>
          <a:r>
            <a:rPr lang="en-US" dirty="0" smtClean="0"/>
            <a:t>Suppliers</a:t>
          </a:r>
          <a:endParaRPr lang="en-US" dirty="0"/>
        </a:p>
      </dgm:t>
    </dgm:pt>
    <dgm:pt modelId="{FD823962-21F3-0A4A-BE37-674B82F8CE70}" type="parTrans" cxnId="{21B3CA31-525E-5545-9C0B-A9C4BC4BE088}">
      <dgm:prSet/>
      <dgm:spPr/>
      <dgm:t>
        <a:bodyPr/>
        <a:lstStyle/>
        <a:p>
          <a:endParaRPr lang="en-US"/>
        </a:p>
      </dgm:t>
    </dgm:pt>
    <dgm:pt modelId="{3BF4A03E-5094-B741-8A9C-4E5A6F84C12F}" type="sibTrans" cxnId="{21B3CA31-525E-5545-9C0B-A9C4BC4BE088}">
      <dgm:prSet/>
      <dgm:spPr/>
      <dgm:t>
        <a:bodyPr/>
        <a:lstStyle/>
        <a:p>
          <a:endParaRPr lang="en-US"/>
        </a:p>
      </dgm:t>
    </dgm:pt>
    <dgm:pt modelId="{E2AC4795-0BBD-9349-A264-03D060AB6AF0}" type="pres">
      <dgm:prSet presAssocID="{6D200F36-8687-1949-B583-D68A84045F80}" presName="Name0" presStyleCnt="0">
        <dgm:presLayoutVars>
          <dgm:chPref val="3"/>
          <dgm:dir/>
          <dgm:animLvl val="lvl"/>
          <dgm:resizeHandles/>
        </dgm:presLayoutVars>
      </dgm:prSet>
      <dgm:spPr/>
      <dgm:t>
        <a:bodyPr/>
        <a:lstStyle/>
        <a:p>
          <a:endParaRPr lang="en-US"/>
        </a:p>
      </dgm:t>
    </dgm:pt>
    <dgm:pt modelId="{02743D5B-154E-3E40-A1CB-A4A58F0A0789}" type="pres">
      <dgm:prSet presAssocID="{F5262C28-48F8-4E46-B909-04EEED5885EC}" presName="horFlow" presStyleCnt="0"/>
      <dgm:spPr/>
    </dgm:pt>
    <dgm:pt modelId="{04CE83BA-A20A-AF43-AB50-8BB702145179}" type="pres">
      <dgm:prSet presAssocID="{F5262C28-48F8-4E46-B909-04EEED5885EC}" presName="bigChev" presStyleLbl="node1" presStyleIdx="0" presStyleCnt="4"/>
      <dgm:spPr/>
      <dgm:t>
        <a:bodyPr/>
        <a:lstStyle/>
        <a:p>
          <a:endParaRPr lang="en-US"/>
        </a:p>
      </dgm:t>
    </dgm:pt>
    <dgm:pt modelId="{0CAB0A1C-8F86-C84F-A537-104AD9BB6BC4}" type="pres">
      <dgm:prSet presAssocID="{657EB8A0-497F-4D40-80EB-27DDE8A31D86}" presName="parTrans" presStyleCnt="0"/>
      <dgm:spPr/>
    </dgm:pt>
    <dgm:pt modelId="{F24EA3D8-6DE5-1B46-A474-F5C67EF97766}" type="pres">
      <dgm:prSet presAssocID="{90C68786-CBD3-B447-A724-5BAE889E42A0}" presName="node" presStyleLbl="alignAccFollowNode1" presStyleIdx="0" presStyleCnt="12">
        <dgm:presLayoutVars>
          <dgm:bulletEnabled val="1"/>
        </dgm:presLayoutVars>
      </dgm:prSet>
      <dgm:spPr/>
      <dgm:t>
        <a:bodyPr/>
        <a:lstStyle/>
        <a:p>
          <a:endParaRPr lang="en-US"/>
        </a:p>
      </dgm:t>
    </dgm:pt>
    <dgm:pt modelId="{4B62B09A-AAD0-3D45-BA58-9EAB7EC8D527}" type="pres">
      <dgm:prSet presAssocID="{845A7B7D-CD3B-F640-980B-111FACBCD0EC}" presName="sibTrans" presStyleCnt="0"/>
      <dgm:spPr/>
    </dgm:pt>
    <dgm:pt modelId="{C24E0A76-83C4-3D45-9E51-E1022BA84FE5}" type="pres">
      <dgm:prSet presAssocID="{AECCAF31-D503-4948-967A-0ECEA5A5B47D}" presName="node" presStyleLbl="alignAccFollowNode1" presStyleIdx="1" presStyleCnt="12">
        <dgm:presLayoutVars>
          <dgm:bulletEnabled val="1"/>
        </dgm:presLayoutVars>
      </dgm:prSet>
      <dgm:spPr/>
      <dgm:t>
        <a:bodyPr/>
        <a:lstStyle/>
        <a:p>
          <a:endParaRPr lang="en-US"/>
        </a:p>
      </dgm:t>
    </dgm:pt>
    <dgm:pt modelId="{D37D561B-B3E0-9143-B0D4-BC05CA32E875}" type="pres">
      <dgm:prSet presAssocID="{1996168A-301C-FA4E-9CEA-189B68D7C976}" presName="sibTrans" presStyleCnt="0"/>
      <dgm:spPr/>
    </dgm:pt>
    <dgm:pt modelId="{526CD3C1-D4EF-D543-B22A-69A4E065F51B}" type="pres">
      <dgm:prSet presAssocID="{DB8C3506-79FC-0549-991C-B2ED9ADEDD97}" presName="node" presStyleLbl="alignAccFollowNode1" presStyleIdx="2" presStyleCnt="12">
        <dgm:presLayoutVars>
          <dgm:bulletEnabled val="1"/>
        </dgm:presLayoutVars>
      </dgm:prSet>
      <dgm:spPr/>
      <dgm:t>
        <a:bodyPr/>
        <a:lstStyle/>
        <a:p>
          <a:endParaRPr lang="en-US"/>
        </a:p>
      </dgm:t>
    </dgm:pt>
    <dgm:pt modelId="{CF3F85DC-24B3-6F42-9441-3F1D10E74484}" type="pres">
      <dgm:prSet presAssocID="{F5262C28-48F8-4E46-B909-04EEED5885EC}" presName="vSp" presStyleCnt="0"/>
      <dgm:spPr/>
    </dgm:pt>
    <dgm:pt modelId="{B548EFE9-12B7-0A4C-A577-E103C9A1B1BF}" type="pres">
      <dgm:prSet presAssocID="{30DF1F90-2E4F-6A4A-BA91-B2402D5E8429}" presName="horFlow" presStyleCnt="0"/>
      <dgm:spPr/>
    </dgm:pt>
    <dgm:pt modelId="{0FF1ADA7-3DDD-0B4F-978A-5E370352D44C}" type="pres">
      <dgm:prSet presAssocID="{30DF1F90-2E4F-6A4A-BA91-B2402D5E8429}" presName="bigChev" presStyleLbl="node1" presStyleIdx="1" presStyleCnt="4"/>
      <dgm:spPr/>
      <dgm:t>
        <a:bodyPr/>
        <a:lstStyle/>
        <a:p>
          <a:endParaRPr lang="en-US"/>
        </a:p>
      </dgm:t>
    </dgm:pt>
    <dgm:pt modelId="{DE2031FC-0790-8E4E-820A-FC9A5F488EAD}" type="pres">
      <dgm:prSet presAssocID="{060CCBCC-9F20-094C-9B85-4E1DAE997367}" presName="parTrans" presStyleCnt="0"/>
      <dgm:spPr/>
    </dgm:pt>
    <dgm:pt modelId="{8073980B-5169-274E-A8F2-8DA8ECE2A62B}" type="pres">
      <dgm:prSet presAssocID="{9F30C3B8-6A3C-924F-B339-ABADED885F32}" presName="node" presStyleLbl="alignAccFollowNode1" presStyleIdx="3" presStyleCnt="12">
        <dgm:presLayoutVars>
          <dgm:bulletEnabled val="1"/>
        </dgm:presLayoutVars>
      </dgm:prSet>
      <dgm:spPr/>
      <dgm:t>
        <a:bodyPr/>
        <a:lstStyle/>
        <a:p>
          <a:endParaRPr lang="en-US"/>
        </a:p>
      </dgm:t>
    </dgm:pt>
    <dgm:pt modelId="{B889F427-2A91-FB41-93BB-EE5B9458091B}" type="pres">
      <dgm:prSet presAssocID="{831E29DA-8D6C-CE4E-9F4F-9ED688E124F4}" presName="sibTrans" presStyleCnt="0"/>
      <dgm:spPr/>
    </dgm:pt>
    <dgm:pt modelId="{F00CD9FB-4516-834B-AFEB-E83169440FA5}" type="pres">
      <dgm:prSet presAssocID="{DE33CC47-3FFD-7C43-9850-2EAA57AA5719}" presName="node" presStyleLbl="alignAccFollowNode1" presStyleIdx="4" presStyleCnt="12">
        <dgm:presLayoutVars>
          <dgm:bulletEnabled val="1"/>
        </dgm:presLayoutVars>
      </dgm:prSet>
      <dgm:spPr/>
      <dgm:t>
        <a:bodyPr/>
        <a:lstStyle/>
        <a:p>
          <a:endParaRPr lang="en-US"/>
        </a:p>
      </dgm:t>
    </dgm:pt>
    <dgm:pt modelId="{2921202B-613E-754C-B5C0-ECB68D221D4D}" type="pres">
      <dgm:prSet presAssocID="{02FBAB40-BC5C-FF41-A53A-02DC5A2D6F1A}" presName="sibTrans" presStyleCnt="0"/>
      <dgm:spPr/>
    </dgm:pt>
    <dgm:pt modelId="{5DEC6C53-7911-D245-B5B8-C54114CFA49A}" type="pres">
      <dgm:prSet presAssocID="{96D1301F-BD5E-744A-B851-E524D9729B6B}" presName="node" presStyleLbl="alignAccFollowNode1" presStyleIdx="5" presStyleCnt="12">
        <dgm:presLayoutVars>
          <dgm:bulletEnabled val="1"/>
        </dgm:presLayoutVars>
      </dgm:prSet>
      <dgm:spPr/>
      <dgm:t>
        <a:bodyPr/>
        <a:lstStyle/>
        <a:p>
          <a:endParaRPr lang="en-US"/>
        </a:p>
      </dgm:t>
    </dgm:pt>
    <dgm:pt modelId="{007C15D2-F6B5-2141-A618-46F734F9342B}" type="pres">
      <dgm:prSet presAssocID="{30DF1F90-2E4F-6A4A-BA91-B2402D5E8429}" presName="vSp" presStyleCnt="0"/>
      <dgm:spPr/>
    </dgm:pt>
    <dgm:pt modelId="{B0C49C56-99F9-C740-BBED-2C5D38002645}" type="pres">
      <dgm:prSet presAssocID="{B0D5014E-4CD2-894D-8F0B-1CB6F30E13AD}" presName="horFlow" presStyleCnt="0"/>
      <dgm:spPr/>
    </dgm:pt>
    <dgm:pt modelId="{AB7FB5B7-DCC7-F146-A038-BE5A1519B60B}" type="pres">
      <dgm:prSet presAssocID="{B0D5014E-4CD2-894D-8F0B-1CB6F30E13AD}" presName="bigChev" presStyleLbl="node1" presStyleIdx="2" presStyleCnt="4"/>
      <dgm:spPr/>
      <dgm:t>
        <a:bodyPr/>
        <a:lstStyle/>
        <a:p>
          <a:endParaRPr lang="en-US"/>
        </a:p>
      </dgm:t>
    </dgm:pt>
    <dgm:pt modelId="{81A71B28-3D2D-0E48-8F97-C9CF7250A3F7}" type="pres">
      <dgm:prSet presAssocID="{388FFC09-AABD-8747-B348-57F8D4555FA1}" presName="parTrans" presStyleCnt="0"/>
      <dgm:spPr/>
    </dgm:pt>
    <dgm:pt modelId="{15F69D7D-5B50-494E-9D70-E0830108196B}" type="pres">
      <dgm:prSet presAssocID="{CCF471B1-D4EB-4B4F-9034-165D5BF283BC}" presName="node" presStyleLbl="alignAccFollowNode1" presStyleIdx="6" presStyleCnt="12">
        <dgm:presLayoutVars>
          <dgm:bulletEnabled val="1"/>
        </dgm:presLayoutVars>
      </dgm:prSet>
      <dgm:spPr/>
      <dgm:t>
        <a:bodyPr/>
        <a:lstStyle/>
        <a:p>
          <a:endParaRPr lang="en-US"/>
        </a:p>
      </dgm:t>
    </dgm:pt>
    <dgm:pt modelId="{24FD6B19-7F41-124E-93EE-0DBB525F230F}" type="pres">
      <dgm:prSet presAssocID="{1231BDC0-01F8-DF46-8B59-555CBA712AEB}" presName="sibTrans" presStyleCnt="0"/>
      <dgm:spPr/>
    </dgm:pt>
    <dgm:pt modelId="{E2B7BE71-E1A5-D84B-9552-2B07C2906017}" type="pres">
      <dgm:prSet presAssocID="{427428C7-9147-6D42-B5F9-FE7C8B00DB75}" presName="node" presStyleLbl="alignAccFollowNode1" presStyleIdx="7" presStyleCnt="12">
        <dgm:presLayoutVars>
          <dgm:bulletEnabled val="1"/>
        </dgm:presLayoutVars>
      </dgm:prSet>
      <dgm:spPr/>
      <dgm:t>
        <a:bodyPr/>
        <a:lstStyle/>
        <a:p>
          <a:endParaRPr lang="en-US"/>
        </a:p>
      </dgm:t>
    </dgm:pt>
    <dgm:pt modelId="{3BB25785-AA18-0C47-AF79-40276EA515C3}" type="pres">
      <dgm:prSet presAssocID="{879548BC-E899-924C-8E6B-9C1CCF966D3B}" presName="sibTrans" presStyleCnt="0"/>
      <dgm:spPr/>
    </dgm:pt>
    <dgm:pt modelId="{BA472A80-2743-E64C-9A15-B4EDD325A30D}" type="pres">
      <dgm:prSet presAssocID="{9C72EA5D-ED77-294E-AE3A-65A115917714}" presName="node" presStyleLbl="alignAccFollowNode1" presStyleIdx="8" presStyleCnt="12">
        <dgm:presLayoutVars>
          <dgm:bulletEnabled val="1"/>
        </dgm:presLayoutVars>
      </dgm:prSet>
      <dgm:spPr/>
      <dgm:t>
        <a:bodyPr/>
        <a:lstStyle/>
        <a:p>
          <a:endParaRPr lang="en-US"/>
        </a:p>
      </dgm:t>
    </dgm:pt>
    <dgm:pt modelId="{3DB1746B-FEFE-F546-8EAA-8F8A7EE2E3B5}" type="pres">
      <dgm:prSet presAssocID="{B0D5014E-4CD2-894D-8F0B-1CB6F30E13AD}" presName="vSp" presStyleCnt="0"/>
      <dgm:spPr/>
    </dgm:pt>
    <dgm:pt modelId="{9C02BE5B-701D-8645-BEED-DC74C9E22B9A}" type="pres">
      <dgm:prSet presAssocID="{D77E43BF-84E2-7A4D-87F1-CD7F7AD3F5BD}" presName="horFlow" presStyleCnt="0"/>
      <dgm:spPr/>
    </dgm:pt>
    <dgm:pt modelId="{C9BDDD6B-E700-BC4C-B720-21E3E5C2EB0E}" type="pres">
      <dgm:prSet presAssocID="{D77E43BF-84E2-7A4D-87F1-CD7F7AD3F5BD}" presName="bigChev" presStyleLbl="node1" presStyleIdx="3" presStyleCnt="4"/>
      <dgm:spPr/>
      <dgm:t>
        <a:bodyPr/>
        <a:lstStyle/>
        <a:p>
          <a:endParaRPr lang="en-US"/>
        </a:p>
      </dgm:t>
    </dgm:pt>
    <dgm:pt modelId="{FB0948E4-3417-484F-B2D6-BE6743E47803}" type="pres">
      <dgm:prSet presAssocID="{26468DA8-46CC-C64E-B82E-D9A296B1A34C}" presName="parTrans" presStyleCnt="0"/>
      <dgm:spPr/>
    </dgm:pt>
    <dgm:pt modelId="{75AF163C-429F-474D-A903-997C88D9DA19}" type="pres">
      <dgm:prSet presAssocID="{AAB380C1-BBC2-A448-8666-CA5C22B98903}" presName="node" presStyleLbl="alignAccFollowNode1" presStyleIdx="9" presStyleCnt="12">
        <dgm:presLayoutVars>
          <dgm:bulletEnabled val="1"/>
        </dgm:presLayoutVars>
      </dgm:prSet>
      <dgm:spPr/>
      <dgm:t>
        <a:bodyPr/>
        <a:lstStyle/>
        <a:p>
          <a:endParaRPr lang="en-US"/>
        </a:p>
      </dgm:t>
    </dgm:pt>
    <dgm:pt modelId="{78A3AC8D-8794-3247-BACD-70E76326CAE9}" type="pres">
      <dgm:prSet presAssocID="{40618465-CF57-1746-9F91-E365B4666CB9}" presName="sibTrans" presStyleCnt="0"/>
      <dgm:spPr/>
    </dgm:pt>
    <dgm:pt modelId="{C09B2266-C70F-F94D-B5A1-59205DB004F8}" type="pres">
      <dgm:prSet presAssocID="{7839AEB2-F7F5-0643-B678-64456EA89456}" presName="node" presStyleLbl="alignAccFollowNode1" presStyleIdx="10" presStyleCnt="12">
        <dgm:presLayoutVars>
          <dgm:bulletEnabled val="1"/>
        </dgm:presLayoutVars>
      </dgm:prSet>
      <dgm:spPr/>
      <dgm:t>
        <a:bodyPr/>
        <a:lstStyle/>
        <a:p>
          <a:endParaRPr lang="en-US"/>
        </a:p>
      </dgm:t>
    </dgm:pt>
    <dgm:pt modelId="{2787BC42-705F-1344-B97C-2D66A45043EE}" type="pres">
      <dgm:prSet presAssocID="{20792115-6C8E-6741-B065-2515D4FFC827}" presName="sibTrans" presStyleCnt="0"/>
      <dgm:spPr/>
    </dgm:pt>
    <dgm:pt modelId="{10C9E7A7-30CA-6540-A6F8-596B653CB4C4}" type="pres">
      <dgm:prSet presAssocID="{A12A71AA-B0DB-B746-A6A8-6AAC8B2F8320}" presName="node" presStyleLbl="alignAccFollowNode1" presStyleIdx="11" presStyleCnt="12">
        <dgm:presLayoutVars>
          <dgm:bulletEnabled val="1"/>
        </dgm:presLayoutVars>
      </dgm:prSet>
      <dgm:spPr/>
      <dgm:t>
        <a:bodyPr/>
        <a:lstStyle/>
        <a:p>
          <a:endParaRPr lang="en-US"/>
        </a:p>
      </dgm:t>
    </dgm:pt>
  </dgm:ptLst>
  <dgm:cxnLst>
    <dgm:cxn modelId="{95873C11-5DB2-8446-9668-6E39D157B6AE}" type="presOf" srcId="{F5262C28-48F8-4E46-B909-04EEED5885EC}" destId="{04CE83BA-A20A-AF43-AB50-8BB702145179}" srcOrd="0" destOrd="0" presId="urn:microsoft.com/office/officeart/2005/8/layout/lProcess3"/>
    <dgm:cxn modelId="{9CCF0E1B-A48B-FA4C-A4C0-9E84AD9FBAF5}" srcId="{F5262C28-48F8-4E46-B909-04EEED5885EC}" destId="{AECCAF31-D503-4948-967A-0ECEA5A5B47D}" srcOrd="1" destOrd="0" parTransId="{08160756-4909-FE4C-AC9D-24ACD02A8206}" sibTransId="{1996168A-301C-FA4E-9CEA-189B68D7C976}"/>
    <dgm:cxn modelId="{43FE0337-56AE-5D4B-AF52-86041051D27D}" srcId="{6D200F36-8687-1949-B583-D68A84045F80}" destId="{30DF1F90-2E4F-6A4A-BA91-B2402D5E8429}" srcOrd="1" destOrd="0" parTransId="{AF789228-D96E-234E-BFA0-7FB502A1D475}" sibTransId="{4BF003E4-607A-AB41-B01D-6DE0B07E88C4}"/>
    <dgm:cxn modelId="{7F20BAA6-C952-2448-834D-069B8AEDEFFE}" srcId="{30DF1F90-2E4F-6A4A-BA91-B2402D5E8429}" destId="{DE33CC47-3FFD-7C43-9850-2EAA57AA5719}" srcOrd="1" destOrd="0" parTransId="{B141130C-9BFA-4E4B-AB82-922E7272157D}" sibTransId="{02FBAB40-BC5C-FF41-A53A-02DC5A2D6F1A}"/>
    <dgm:cxn modelId="{09721F56-1F75-A849-AB14-3250DE52454B}" srcId="{F5262C28-48F8-4E46-B909-04EEED5885EC}" destId="{DB8C3506-79FC-0549-991C-B2ED9ADEDD97}" srcOrd="2" destOrd="0" parTransId="{CFA4ED77-1112-1F4E-BF6E-B41F9FFC7B86}" sibTransId="{6EAB291B-2558-3B42-9680-455AD493E458}"/>
    <dgm:cxn modelId="{2347F6FE-42A1-7043-8C55-E2665B5F46BF}" type="presOf" srcId="{90C68786-CBD3-B447-A724-5BAE889E42A0}" destId="{F24EA3D8-6DE5-1B46-A474-F5C67EF97766}" srcOrd="0" destOrd="0" presId="urn:microsoft.com/office/officeart/2005/8/layout/lProcess3"/>
    <dgm:cxn modelId="{4AF73DEE-93AC-0B49-968B-E9F112F2F9AE}" type="presOf" srcId="{DE33CC47-3FFD-7C43-9850-2EAA57AA5719}" destId="{F00CD9FB-4516-834B-AFEB-E83169440FA5}" srcOrd="0" destOrd="0" presId="urn:microsoft.com/office/officeart/2005/8/layout/lProcess3"/>
    <dgm:cxn modelId="{739642D4-D5A1-8444-9837-5AC77779409D}" type="presOf" srcId="{B0D5014E-4CD2-894D-8F0B-1CB6F30E13AD}" destId="{AB7FB5B7-DCC7-F146-A038-BE5A1519B60B}" srcOrd="0" destOrd="0" presId="urn:microsoft.com/office/officeart/2005/8/layout/lProcess3"/>
    <dgm:cxn modelId="{6CD016D0-6A82-4C4B-AABB-D6488E8FCEFC}" type="presOf" srcId="{D77E43BF-84E2-7A4D-87F1-CD7F7AD3F5BD}" destId="{C9BDDD6B-E700-BC4C-B720-21E3E5C2EB0E}" srcOrd="0" destOrd="0" presId="urn:microsoft.com/office/officeart/2005/8/layout/lProcess3"/>
    <dgm:cxn modelId="{1F291B85-B8D6-7F41-A77C-E090A58858DD}" srcId="{B0D5014E-4CD2-894D-8F0B-1CB6F30E13AD}" destId="{427428C7-9147-6D42-B5F9-FE7C8B00DB75}" srcOrd="1" destOrd="0" parTransId="{56CF111B-858F-3A4E-868B-C8ED6DF813D2}" sibTransId="{879548BC-E899-924C-8E6B-9C1CCF966D3B}"/>
    <dgm:cxn modelId="{20FB0CE9-EA2A-0A49-9EB1-6331B0AC8F39}" srcId="{D77E43BF-84E2-7A4D-87F1-CD7F7AD3F5BD}" destId="{AAB380C1-BBC2-A448-8666-CA5C22B98903}" srcOrd="0" destOrd="0" parTransId="{26468DA8-46CC-C64E-B82E-D9A296B1A34C}" sibTransId="{40618465-CF57-1746-9F91-E365B4666CB9}"/>
    <dgm:cxn modelId="{D1DD45AD-C4FE-D44D-A6B8-15D3FD1796B5}" type="presOf" srcId="{9C72EA5D-ED77-294E-AE3A-65A115917714}" destId="{BA472A80-2743-E64C-9A15-B4EDD325A30D}" srcOrd="0" destOrd="0" presId="urn:microsoft.com/office/officeart/2005/8/layout/lProcess3"/>
    <dgm:cxn modelId="{55B577A1-198F-754C-835B-F58312CF5FFE}" type="presOf" srcId="{AAB380C1-BBC2-A448-8666-CA5C22B98903}" destId="{75AF163C-429F-474D-A903-997C88D9DA19}" srcOrd="0" destOrd="0" presId="urn:microsoft.com/office/officeart/2005/8/layout/lProcess3"/>
    <dgm:cxn modelId="{57C9A58B-ECDC-F64D-9A8A-C0049854DAE7}" type="presOf" srcId="{AECCAF31-D503-4948-967A-0ECEA5A5B47D}" destId="{C24E0A76-83C4-3D45-9E51-E1022BA84FE5}" srcOrd="0" destOrd="0" presId="urn:microsoft.com/office/officeart/2005/8/layout/lProcess3"/>
    <dgm:cxn modelId="{C8C0E55E-A570-CC40-B13C-C51448321EA7}" type="presOf" srcId="{DB8C3506-79FC-0549-991C-B2ED9ADEDD97}" destId="{526CD3C1-D4EF-D543-B22A-69A4E065F51B}" srcOrd="0" destOrd="0" presId="urn:microsoft.com/office/officeart/2005/8/layout/lProcess3"/>
    <dgm:cxn modelId="{D1466B8F-59F6-FD41-81E3-BB4339E3775E}" srcId="{6D200F36-8687-1949-B583-D68A84045F80}" destId="{B0D5014E-4CD2-894D-8F0B-1CB6F30E13AD}" srcOrd="2" destOrd="0" parTransId="{CC281514-2A2A-1044-B32D-A25E2183D14C}" sibTransId="{1FEC2FDE-794E-6549-8056-7E2282530E05}"/>
    <dgm:cxn modelId="{21B3CA31-525E-5545-9C0B-A9C4BC4BE088}" srcId="{6D200F36-8687-1949-B583-D68A84045F80}" destId="{F5262C28-48F8-4E46-B909-04EEED5885EC}" srcOrd="0" destOrd="0" parTransId="{FD823962-21F3-0A4A-BE37-674B82F8CE70}" sibTransId="{3BF4A03E-5094-B741-8A9C-4E5A6F84C12F}"/>
    <dgm:cxn modelId="{CFE368CD-672F-E248-B693-4D0ACFDB2239}" srcId="{6D200F36-8687-1949-B583-D68A84045F80}" destId="{D77E43BF-84E2-7A4D-87F1-CD7F7AD3F5BD}" srcOrd="3" destOrd="0" parTransId="{B6CD7033-9D42-6D43-9388-2FD93C0444DC}" sibTransId="{C2D00FD1-7DB1-2F44-899D-DCDB791F6AC1}"/>
    <dgm:cxn modelId="{15F02F81-80E5-B34A-B454-4428C1A9847D}" type="presOf" srcId="{A12A71AA-B0DB-B746-A6A8-6AAC8B2F8320}" destId="{10C9E7A7-30CA-6540-A6F8-596B653CB4C4}" srcOrd="0" destOrd="0" presId="urn:microsoft.com/office/officeart/2005/8/layout/lProcess3"/>
    <dgm:cxn modelId="{E06393F0-A13B-6441-B2CD-DBDF4F170E44}" type="presOf" srcId="{6D200F36-8687-1949-B583-D68A84045F80}" destId="{E2AC4795-0BBD-9349-A264-03D060AB6AF0}" srcOrd="0" destOrd="0" presId="urn:microsoft.com/office/officeart/2005/8/layout/lProcess3"/>
    <dgm:cxn modelId="{C7866B2B-E3E7-3B4E-BAA6-4D40B8D2637A}" type="presOf" srcId="{427428C7-9147-6D42-B5F9-FE7C8B00DB75}" destId="{E2B7BE71-E1A5-D84B-9552-2B07C2906017}" srcOrd="0" destOrd="0" presId="urn:microsoft.com/office/officeart/2005/8/layout/lProcess3"/>
    <dgm:cxn modelId="{6DBF7A7C-EC77-E84F-9AED-DFF43D4BACBF}" type="presOf" srcId="{9F30C3B8-6A3C-924F-B339-ABADED885F32}" destId="{8073980B-5169-274E-A8F2-8DA8ECE2A62B}" srcOrd="0" destOrd="0" presId="urn:microsoft.com/office/officeart/2005/8/layout/lProcess3"/>
    <dgm:cxn modelId="{789D420A-31F7-4C40-937E-C5A8EB72215E}" srcId="{30DF1F90-2E4F-6A4A-BA91-B2402D5E8429}" destId="{96D1301F-BD5E-744A-B851-E524D9729B6B}" srcOrd="2" destOrd="0" parTransId="{2D4E1F44-90C3-E146-B175-530AD6D510C4}" sibTransId="{3CBF4EAA-7863-F547-B350-6C224DC3651D}"/>
    <dgm:cxn modelId="{227D6263-27C8-2D45-A649-4D17D09B5875}" srcId="{F5262C28-48F8-4E46-B909-04EEED5885EC}" destId="{90C68786-CBD3-B447-A724-5BAE889E42A0}" srcOrd="0" destOrd="0" parTransId="{657EB8A0-497F-4D40-80EB-27DDE8A31D86}" sibTransId="{845A7B7D-CD3B-F640-980B-111FACBCD0EC}"/>
    <dgm:cxn modelId="{0406024D-3D41-B349-AC1F-FCA856A057CC}" type="presOf" srcId="{30DF1F90-2E4F-6A4A-BA91-B2402D5E8429}" destId="{0FF1ADA7-3DDD-0B4F-978A-5E370352D44C}" srcOrd="0" destOrd="0" presId="urn:microsoft.com/office/officeart/2005/8/layout/lProcess3"/>
    <dgm:cxn modelId="{64AF1BF1-DED8-2448-9B90-4F0C218E7F1F}" srcId="{D77E43BF-84E2-7A4D-87F1-CD7F7AD3F5BD}" destId="{A12A71AA-B0DB-B746-A6A8-6AAC8B2F8320}" srcOrd="2" destOrd="0" parTransId="{C576E973-3737-5C46-B6E0-AF7A6022CEF3}" sibTransId="{4DBB0B62-9399-3D4A-9F38-9F7C7E57F231}"/>
    <dgm:cxn modelId="{3FF24AEC-D7BE-D74A-9BB3-944ADDBF77AD}" srcId="{B0D5014E-4CD2-894D-8F0B-1CB6F30E13AD}" destId="{CCF471B1-D4EB-4B4F-9034-165D5BF283BC}" srcOrd="0" destOrd="0" parTransId="{388FFC09-AABD-8747-B348-57F8D4555FA1}" sibTransId="{1231BDC0-01F8-DF46-8B59-555CBA712AEB}"/>
    <dgm:cxn modelId="{ECFC1033-A276-4241-9CA1-51CF4D035764}" srcId="{B0D5014E-4CD2-894D-8F0B-1CB6F30E13AD}" destId="{9C72EA5D-ED77-294E-AE3A-65A115917714}" srcOrd="2" destOrd="0" parTransId="{994D5D2E-4F72-6C40-B842-E26CD90D7C28}" sibTransId="{EEF5AA23-FBCB-C74C-9710-E2FAACDD1D02}"/>
    <dgm:cxn modelId="{F5488F51-E8A5-294A-99E6-4ADF19ECCCFB}" type="presOf" srcId="{96D1301F-BD5E-744A-B851-E524D9729B6B}" destId="{5DEC6C53-7911-D245-B5B8-C54114CFA49A}" srcOrd="0" destOrd="0" presId="urn:microsoft.com/office/officeart/2005/8/layout/lProcess3"/>
    <dgm:cxn modelId="{6A3973EA-4BB1-7741-8943-B649354E2EF8}" srcId="{D77E43BF-84E2-7A4D-87F1-CD7F7AD3F5BD}" destId="{7839AEB2-F7F5-0643-B678-64456EA89456}" srcOrd="1" destOrd="0" parTransId="{D4DA7593-6F3A-534C-86B5-9D1975E50EA2}" sibTransId="{20792115-6C8E-6741-B065-2515D4FFC827}"/>
    <dgm:cxn modelId="{10526B2B-70F9-B94A-9AA8-EDE18CFF214E}" type="presOf" srcId="{7839AEB2-F7F5-0643-B678-64456EA89456}" destId="{C09B2266-C70F-F94D-B5A1-59205DB004F8}" srcOrd="0" destOrd="0" presId="urn:microsoft.com/office/officeart/2005/8/layout/lProcess3"/>
    <dgm:cxn modelId="{6CC5402E-C0E0-1241-B263-28338D17C60F}" type="presOf" srcId="{CCF471B1-D4EB-4B4F-9034-165D5BF283BC}" destId="{15F69D7D-5B50-494E-9D70-E0830108196B}" srcOrd="0" destOrd="0" presId="urn:microsoft.com/office/officeart/2005/8/layout/lProcess3"/>
    <dgm:cxn modelId="{BEA888A3-C4F7-F643-B094-38BA1AC2C562}" srcId="{30DF1F90-2E4F-6A4A-BA91-B2402D5E8429}" destId="{9F30C3B8-6A3C-924F-B339-ABADED885F32}" srcOrd="0" destOrd="0" parTransId="{060CCBCC-9F20-094C-9B85-4E1DAE997367}" sibTransId="{831E29DA-8D6C-CE4E-9F4F-9ED688E124F4}"/>
    <dgm:cxn modelId="{89A1A9E5-2126-1C43-9931-EC83800073EF}" type="presParOf" srcId="{E2AC4795-0BBD-9349-A264-03D060AB6AF0}" destId="{02743D5B-154E-3E40-A1CB-A4A58F0A0789}" srcOrd="0" destOrd="0" presId="urn:microsoft.com/office/officeart/2005/8/layout/lProcess3"/>
    <dgm:cxn modelId="{9C5AAF98-407C-6F48-B668-C1C09A79DF79}" type="presParOf" srcId="{02743D5B-154E-3E40-A1CB-A4A58F0A0789}" destId="{04CE83BA-A20A-AF43-AB50-8BB702145179}" srcOrd="0" destOrd="0" presId="urn:microsoft.com/office/officeart/2005/8/layout/lProcess3"/>
    <dgm:cxn modelId="{7C0EBCA3-64C7-5547-801A-E62523502426}" type="presParOf" srcId="{02743D5B-154E-3E40-A1CB-A4A58F0A0789}" destId="{0CAB0A1C-8F86-C84F-A537-104AD9BB6BC4}" srcOrd="1" destOrd="0" presId="urn:microsoft.com/office/officeart/2005/8/layout/lProcess3"/>
    <dgm:cxn modelId="{FB7A3782-D9B4-4248-9754-DE0B7472DE6A}" type="presParOf" srcId="{02743D5B-154E-3E40-A1CB-A4A58F0A0789}" destId="{F24EA3D8-6DE5-1B46-A474-F5C67EF97766}" srcOrd="2" destOrd="0" presId="urn:microsoft.com/office/officeart/2005/8/layout/lProcess3"/>
    <dgm:cxn modelId="{566035E0-86A6-5240-8062-4C27D0ABA7B5}" type="presParOf" srcId="{02743D5B-154E-3E40-A1CB-A4A58F0A0789}" destId="{4B62B09A-AAD0-3D45-BA58-9EAB7EC8D527}" srcOrd="3" destOrd="0" presId="urn:microsoft.com/office/officeart/2005/8/layout/lProcess3"/>
    <dgm:cxn modelId="{5CD43B2E-6245-6F4C-9BD1-93328D7D1CC4}" type="presParOf" srcId="{02743D5B-154E-3E40-A1CB-A4A58F0A0789}" destId="{C24E0A76-83C4-3D45-9E51-E1022BA84FE5}" srcOrd="4" destOrd="0" presId="urn:microsoft.com/office/officeart/2005/8/layout/lProcess3"/>
    <dgm:cxn modelId="{C7B8253F-3F36-A74A-A0D9-A885F6BFB212}" type="presParOf" srcId="{02743D5B-154E-3E40-A1CB-A4A58F0A0789}" destId="{D37D561B-B3E0-9143-B0D4-BC05CA32E875}" srcOrd="5" destOrd="0" presId="urn:microsoft.com/office/officeart/2005/8/layout/lProcess3"/>
    <dgm:cxn modelId="{B8E68AF6-8A8B-634E-834B-83707AF72F95}" type="presParOf" srcId="{02743D5B-154E-3E40-A1CB-A4A58F0A0789}" destId="{526CD3C1-D4EF-D543-B22A-69A4E065F51B}" srcOrd="6" destOrd="0" presId="urn:microsoft.com/office/officeart/2005/8/layout/lProcess3"/>
    <dgm:cxn modelId="{D1164766-2C9A-BF4E-A6EA-08A7539C2021}" type="presParOf" srcId="{E2AC4795-0BBD-9349-A264-03D060AB6AF0}" destId="{CF3F85DC-24B3-6F42-9441-3F1D10E74484}" srcOrd="1" destOrd="0" presId="urn:microsoft.com/office/officeart/2005/8/layout/lProcess3"/>
    <dgm:cxn modelId="{62E1C2DF-286E-8D48-9BCB-9FEC5DB662EB}" type="presParOf" srcId="{E2AC4795-0BBD-9349-A264-03D060AB6AF0}" destId="{B548EFE9-12B7-0A4C-A577-E103C9A1B1BF}" srcOrd="2" destOrd="0" presId="urn:microsoft.com/office/officeart/2005/8/layout/lProcess3"/>
    <dgm:cxn modelId="{D78B50E9-5C6B-3B41-82FB-F31F735374C2}" type="presParOf" srcId="{B548EFE9-12B7-0A4C-A577-E103C9A1B1BF}" destId="{0FF1ADA7-3DDD-0B4F-978A-5E370352D44C}" srcOrd="0" destOrd="0" presId="urn:microsoft.com/office/officeart/2005/8/layout/lProcess3"/>
    <dgm:cxn modelId="{E745296C-2A86-5049-92AB-9B33F845D0B9}" type="presParOf" srcId="{B548EFE9-12B7-0A4C-A577-E103C9A1B1BF}" destId="{DE2031FC-0790-8E4E-820A-FC9A5F488EAD}" srcOrd="1" destOrd="0" presId="urn:microsoft.com/office/officeart/2005/8/layout/lProcess3"/>
    <dgm:cxn modelId="{5BBBFF87-3500-8745-A56B-6412EE213170}" type="presParOf" srcId="{B548EFE9-12B7-0A4C-A577-E103C9A1B1BF}" destId="{8073980B-5169-274E-A8F2-8DA8ECE2A62B}" srcOrd="2" destOrd="0" presId="urn:microsoft.com/office/officeart/2005/8/layout/lProcess3"/>
    <dgm:cxn modelId="{26DFCADC-DBA9-204F-AF77-10E34F7E5EB5}" type="presParOf" srcId="{B548EFE9-12B7-0A4C-A577-E103C9A1B1BF}" destId="{B889F427-2A91-FB41-93BB-EE5B9458091B}" srcOrd="3" destOrd="0" presId="urn:microsoft.com/office/officeart/2005/8/layout/lProcess3"/>
    <dgm:cxn modelId="{9320CC9E-D5BC-9C43-961C-1CD8474A7821}" type="presParOf" srcId="{B548EFE9-12B7-0A4C-A577-E103C9A1B1BF}" destId="{F00CD9FB-4516-834B-AFEB-E83169440FA5}" srcOrd="4" destOrd="0" presId="urn:microsoft.com/office/officeart/2005/8/layout/lProcess3"/>
    <dgm:cxn modelId="{1FAF1375-B5A1-CD44-AC67-B3369AAF77E3}" type="presParOf" srcId="{B548EFE9-12B7-0A4C-A577-E103C9A1B1BF}" destId="{2921202B-613E-754C-B5C0-ECB68D221D4D}" srcOrd="5" destOrd="0" presId="urn:microsoft.com/office/officeart/2005/8/layout/lProcess3"/>
    <dgm:cxn modelId="{07191D0A-6A67-2A41-8D85-A51DD53A59B3}" type="presParOf" srcId="{B548EFE9-12B7-0A4C-A577-E103C9A1B1BF}" destId="{5DEC6C53-7911-D245-B5B8-C54114CFA49A}" srcOrd="6" destOrd="0" presId="urn:microsoft.com/office/officeart/2005/8/layout/lProcess3"/>
    <dgm:cxn modelId="{BABB03C7-A017-1D46-B646-1EED4A614C6D}" type="presParOf" srcId="{E2AC4795-0BBD-9349-A264-03D060AB6AF0}" destId="{007C15D2-F6B5-2141-A618-46F734F9342B}" srcOrd="3" destOrd="0" presId="urn:microsoft.com/office/officeart/2005/8/layout/lProcess3"/>
    <dgm:cxn modelId="{1A3435E0-4528-4F47-9684-C6323C29F93B}" type="presParOf" srcId="{E2AC4795-0BBD-9349-A264-03D060AB6AF0}" destId="{B0C49C56-99F9-C740-BBED-2C5D38002645}" srcOrd="4" destOrd="0" presId="urn:microsoft.com/office/officeart/2005/8/layout/lProcess3"/>
    <dgm:cxn modelId="{1D860A1E-A8AB-4E42-B135-4783EABE2947}" type="presParOf" srcId="{B0C49C56-99F9-C740-BBED-2C5D38002645}" destId="{AB7FB5B7-DCC7-F146-A038-BE5A1519B60B}" srcOrd="0" destOrd="0" presId="urn:microsoft.com/office/officeart/2005/8/layout/lProcess3"/>
    <dgm:cxn modelId="{EA251864-9544-2D44-B4DB-3A91544481E7}" type="presParOf" srcId="{B0C49C56-99F9-C740-BBED-2C5D38002645}" destId="{81A71B28-3D2D-0E48-8F97-C9CF7250A3F7}" srcOrd="1" destOrd="0" presId="urn:microsoft.com/office/officeart/2005/8/layout/lProcess3"/>
    <dgm:cxn modelId="{F3A4CD06-A0EE-E245-8148-223A1F1EEB05}" type="presParOf" srcId="{B0C49C56-99F9-C740-BBED-2C5D38002645}" destId="{15F69D7D-5B50-494E-9D70-E0830108196B}" srcOrd="2" destOrd="0" presId="urn:microsoft.com/office/officeart/2005/8/layout/lProcess3"/>
    <dgm:cxn modelId="{49A88F68-C467-0341-883E-779F55EAB7FD}" type="presParOf" srcId="{B0C49C56-99F9-C740-BBED-2C5D38002645}" destId="{24FD6B19-7F41-124E-93EE-0DBB525F230F}" srcOrd="3" destOrd="0" presId="urn:microsoft.com/office/officeart/2005/8/layout/lProcess3"/>
    <dgm:cxn modelId="{3958DEF2-6988-2644-972A-CA8FE338FDBD}" type="presParOf" srcId="{B0C49C56-99F9-C740-BBED-2C5D38002645}" destId="{E2B7BE71-E1A5-D84B-9552-2B07C2906017}" srcOrd="4" destOrd="0" presId="urn:microsoft.com/office/officeart/2005/8/layout/lProcess3"/>
    <dgm:cxn modelId="{DB8823ED-BCD8-6D47-876C-E77F357D0E75}" type="presParOf" srcId="{B0C49C56-99F9-C740-BBED-2C5D38002645}" destId="{3BB25785-AA18-0C47-AF79-40276EA515C3}" srcOrd="5" destOrd="0" presId="urn:microsoft.com/office/officeart/2005/8/layout/lProcess3"/>
    <dgm:cxn modelId="{EE5071EE-04F3-A545-B28A-8BCB25BDE7AB}" type="presParOf" srcId="{B0C49C56-99F9-C740-BBED-2C5D38002645}" destId="{BA472A80-2743-E64C-9A15-B4EDD325A30D}" srcOrd="6" destOrd="0" presId="urn:microsoft.com/office/officeart/2005/8/layout/lProcess3"/>
    <dgm:cxn modelId="{63A3E728-D535-9347-B867-16B0578FED8A}" type="presParOf" srcId="{E2AC4795-0BBD-9349-A264-03D060AB6AF0}" destId="{3DB1746B-FEFE-F546-8EAA-8F8A7EE2E3B5}" srcOrd="5" destOrd="0" presId="urn:microsoft.com/office/officeart/2005/8/layout/lProcess3"/>
    <dgm:cxn modelId="{EC7524D4-FA18-CD43-9F8E-A29EB3800343}" type="presParOf" srcId="{E2AC4795-0BBD-9349-A264-03D060AB6AF0}" destId="{9C02BE5B-701D-8645-BEED-DC74C9E22B9A}" srcOrd="6" destOrd="0" presId="urn:microsoft.com/office/officeart/2005/8/layout/lProcess3"/>
    <dgm:cxn modelId="{A90F5FE5-C2B2-404A-9317-66BF91F0ECB2}" type="presParOf" srcId="{9C02BE5B-701D-8645-BEED-DC74C9E22B9A}" destId="{C9BDDD6B-E700-BC4C-B720-21E3E5C2EB0E}" srcOrd="0" destOrd="0" presId="urn:microsoft.com/office/officeart/2005/8/layout/lProcess3"/>
    <dgm:cxn modelId="{F292E4E5-9949-7A4E-BF51-431F0DB43C75}" type="presParOf" srcId="{9C02BE5B-701D-8645-BEED-DC74C9E22B9A}" destId="{FB0948E4-3417-484F-B2D6-BE6743E47803}" srcOrd="1" destOrd="0" presId="urn:microsoft.com/office/officeart/2005/8/layout/lProcess3"/>
    <dgm:cxn modelId="{0EDF69F0-A174-7943-A693-4918CC757932}" type="presParOf" srcId="{9C02BE5B-701D-8645-BEED-DC74C9E22B9A}" destId="{75AF163C-429F-474D-A903-997C88D9DA19}" srcOrd="2" destOrd="0" presId="urn:microsoft.com/office/officeart/2005/8/layout/lProcess3"/>
    <dgm:cxn modelId="{89941412-0865-1044-86DC-883EC8D07574}" type="presParOf" srcId="{9C02BE5B-701D-8645-BEED-DC74C9E22B9A}" destId="{78A3AC8D-8794-3247-BACD-70E76326CAE9}" srcOrd="3" destOrd="0" presId="urn:microsoft.com/office/officeart/2005/8/layout/lProcess3"/>
    <dgm:cxn modelId="{5EE85B60-A1A3-DB44-805B-85E299757CE3}" type="presParOf" srcId="{9C02BE5B-701D-8645-BEED-DC74C9E22B9A}" destId="{C09B2266-C70F-F94D-B5A1-59205DB004F8}" srcOrd="4" destOrd="0" presId="urn:microsoft.com/office/officeart/2005/8/layout/lProcess3"/>
    <dgm:cxn modelId="{BA881430-DEF8-7041-A020-208EE183EB22}" type="presParOf" srcId="{9C02BE5B-701D-8645-BEED-DC74C9E22B9A}" destId="{2787BC42-705F-1344-B97C-2D66A45043EE}" srcOrd="5" destOrd="0" presId="urn:microsoft.com/office/officeart/2005/8/layout/lProcess3"/>
    <dgm:cxn modelId="{A0F954D7-B95B-C143-8B4C-AEADB111EE6C}" type="presParOf" srcId="{9C02BE5B-701D-8645-BEED-DC74C9E22B9A}" destId="{10C9E7A7-30CA-6540-A6F8-596B653CB4C4}"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F5F9D-8557-DF44-B70D-3E1835F725D0}" type="doc">
      <dgm:prSet loTypeId="urn:microsoft.com/office/officeart/2005/8/layout/lProcess3" loCatId="" qsTypeId="urn:microsoft.com/office/officeart/2005/8/quickstyle/simple4" qsCatId="simple" csTypeId="urn:microsoft.com/office/officeart/2005/8/colors/accent5_2" csCatId="accent5" phldr="1"/>
      <dgm:spPr/>
      <dgm:t>
        <a:bodyPr/>
        <a:lstStyle/>
        <a:p>
          <a:endParaRPr lang="en-US"/>
        </a:p>
      </dgm:t>
    </dgm:pt>
    <dgm:pt modelId="{CC2A25E9-FB1A-3D4E-8949-00010AA362E3}">
      <dgm:prSet phldrT="[Text]"/>
      <dgm:spPr/>
      <dgm:t>
        <a:bodyPr/>
        <a:lstStyle/>
        <a:p>
          <a:r>
            <a:rPr lang="en-US" dirty="0" smtClean="0"/>
            <a:t>Enterprise Value</a:t>
          </a:r>
          <a:endParaRPr lang="en-US" dirty="0"/>
        </a:p>
      </dgm:t>
    </dgm:pt>
    <dgm:pt modelId="{8088B9BA-1A0B-BA4C-BE84-F072C25AD505}" type="parTrans" cxnId="{89CBE7DD-F789-604E-B93B-200F31DA093B}">
      <dgm:prSet/>
      <dgm:spPr/>
      <dgm:t>
        <a:bodyPr/>
        <a:lstStyle/>
        <a:p>
          <a:endParaRPr lang="en-US"/>
        </a:p>
      </dgm:t>
    </dgm:pt>
    <dgm:pt modelId="{134D7779-5786-C940-B0E8-3607ED14F8DE}" type="sibTrans" cxnId="{89CBE7DD-F789-604E-B93B-200F31DA093B}">
      <dgm:prSet/>
      <dgm:spPr/>
      <dgm:t>
        <a:bodyPr/>
        <a:lstStyle/>
        <a:p>
          <a:endParaRPr lang="en-US"/>
        </a:p>
      </dgm:t>
    </dgm:pt>
    <dgm:pt modelId="{2720B2A8-F3C9-8340-B753-2B2A4DCF3954}">
      <dgm:prSet phldrT="[Text]"/>
      <dgm:spPr/>
      <dgm:t>
        <a:bodyPr/>
        <a:lstStyle/>
        <a:p>
          <a:r>
            <a:rPr lang="en-US" dirty="0" smtClean="0"/>
            <a:t>Small</a:t>
          </a:r>
          <a:endParaRPr lang="en-US" dirty="0"/>
        </a:p>
      </dgm:t>
    </dgm:pt>
    <dgm:pt modelId="{086A6AEE-5969-4943-AE81-156ED1A14BAC}" type="parTrans" cxnId="{0F55FFEB-1BDA-114B-B7AD-13CCA595CDB2}">
      <dgm:prSet/>
      <dgm:spPr/>
      <dgm:t>
        <a:bodyPr/>
        <a:lstStyle/>
        <a:p>
          <a:endParaRPr lang="en-US"/>
        </a:p>
      </dgm:t>
    </dgm:pt>
    <dgm:pt modelId="{60F7A14B-DBFC-E847-8A29-83C1965E48E4}" type="sibTrans" cxnId="{0F55FFEB-1BDA-114B-B7AD-13CCA595CDB2}">
      <dgm:prSet/>
      <dgm:spPr/>
      <dgm:t>
        <a:bodyPr/>
        <a:lstStyle/>
        <a:p>
          <a:endParaRPr lang="en-US"/>
        </a:p>
      </dgm:t>
    </dgm:pt>
    <dgm:pt modelId="{59999079-8BD5-DD45-BA75-F01311CBBA8E}">
      <dgm:prSet phldrT="[Text]"/>
      <dgm:spPr/>
      <dgm:t>
        <a:bodyPr/>
        <a:lstStyle/>
        <a:p>
          <a:r>
            <a:rPr lang="en-US" dirty="0" smtClean="0"/>
            <a:t>Large</a:t>
          </a:r>
          <a:endParaRPr lang="en-US" dirty="0"/>
        </a:p>
      </dgm:t>
    </dgm:pt>
    <dgm:pt modelId="{D7533316-F5A2-7F44-BAEC-CD5F9065CAD3}" type="parTrans" cxnId="{D2823279-2F34-464A-9948-EB0C40E3D567}">
      <dgm:prSet/>
      <dgm:spPr/>
      <dgm:t>
        <a:bodyPr/>
        <a:lstStyle/>
        <a:p>
          <a:endParaRPr lang="en-US"/>
        </a:p>
      </dgm:t>
    </dgm:pt>
    <dgm:pt modelId="{09C46CF8-A963-5F49-86A5-5E9BDF517ECD}" type="sibTrans" cxnId="{D2823279-2F34-464A-9948-EB0C40E3D567}">
      <dgm:prSet/>
      <dgm:spPr/>
      <dgm:t>
        <a:bodyPr/>
        <a:lstStyle/>
        <a:p>
          <a:endParaRPr lang="en-US"/>
        </a:p>
      </dgm:t>
    </dgm:pt>
    <dgm:pt modelId="{0327B7E6-DAD4-9B42-AD0B-E52EC904D3D6}">
      <dgm:prSet phldrT="[Text]"/>
      <dgm:spPr/>
      <dgm:t>
        <a:bodyPr/>
        <a:lstStyle/>
        <a:p>
          <a:r>
            <a:rPr lang="en-US" dirty="0" smtClean="0"/>
            <a:t>Medium</a:t>
          </a:r>
          <a:endParaRPr lang="en-US" dirty="0"/>
        </a:p>
      </dgm:t>
    </dgm:pt>
    <dgm:pt modelId="{742BD045-FFBF-3D4D-80C6-6973206A164B}" type="parTrans" cxnId="{5EB6CE9D-FBE2-2045-A299-3EF46F6ADD4D}">
      <dgm:prSet/>
      <dgm:spPr/>
      <dgm:t>
        <a:bodyPr/>
        <a:lstStyle/>
        <a:p>
          <a:endParaRPr lang="en-US"/>
        </a:p>
      </dgm:t>
    </dgm:pt>
    <dgm:pt modelId="{E06CF3F3-D590-2746-8411-7C73C5D7157F}" type="sibTrans" cxnId="{5EB6CE9D-FBE2-2045-A299-3EF46F6ADD4D}">
      <dgm:prSet/>
      <dgm:spPr/>
      <dgm:t>
        <a:bodyPr/>
        <a:lstStyle/>
        <a:p>
          <a:endParaRPr lang="en-US"/>
        </a:p>
      </dgm:t>
    </dgm:pt>
    <dgm:pt modelId="{5B3E6A9D-83BF-374C-92CA-D362BB191396}" type="pres">
      <dgm:prSet presAssocID="{191F5F9D-8557-DF44-B70D-3E1835F725D0}" presName="Name0" presStyleCnt="0">
        <dgm:presLayoutVars>
          <dgm:chPref val="3"/>
          <dgm:dir/>
          <dgm:animLvl val="lvl"/>
          <dgm:resizeHandles/>
        </dgm:presLayoutVars>
      </dgm:prSet>
      <dgm:spPr/>
      <dgm:t>
        <a:bodyPr/>
        <a:lstStyle/>
        <a:p>
          <a:endParaRPr lang="en-US"/>
        </a:p>
      </dgm:t>
    </dgm:pt>
    <dgm:pt modelId="{79648BDD-A0E1-AD4F-876E-5A331AE1666F}" type="pres">
      <dgm:prSet presAssocID="{CC2A25E9-FB1A-3D4E-8949-00010AA362E3}" presName="horFlow" presStyleCnt="0"/>
      <dgm:spPr/>
    </dgm:pt>
    <dgm:pt modelId="{D7147F1A-7C3B-1D4C-8CD4-6650B7E0ECEA}" type="pres">
      <dgm:prSet presAssocID="{CC2A25E9-FB1A-3D4E-8949-00010AA362E3}" presName="bigChev" presStyleLbl="node1" presStyleIdx="0" presStyleCnt="1"/>
      <dgm:spPr/>
      <dgm:t>
        <a:bodyPr/>
        <a:lstStyle/>
        <a:p>
          <a:endParaRPr lang="en-US"/>
        </a:p>
      </dgm:t>
    </dgm:pt>
    <dgm:pt modelId="{A065257E-E3A8-0343-8414-287622A5C6CB}" type="pres">
      <dgm:prSet presAssocID="{086A6AEE-5969-4943-AE81-156ED1A14BAC}" presName="parTrans" presStyleCnt="0"/>
      <dgm:spPr/>
    </dgm:pt>
    <dgm:pt modelId="{29648C9E-0DDF-8B49-BF1C-75D301842CB0}" type="pres">
      <dgm:prSet presAssocID="{2720B2A8-F3C9-8340-B753-2B2A4DCF3954}" presName="node" presStyleLbl="alignAccFollowNode1" presStyleIdx="0" presStyleCnt="3">
        <dgm:presLayoutVars>
          <dgm:bulletEnabled val="1"/>
        </dgm:presLayoutVars>
      </dgm:prSet>
      <dgm:spPr/>
      <dgm:t>
        <a:bodyPr/>
        <a:lstStyle/>
        <a:p>
          <a:endParaRPr lang="en-US"/>
        </a:p>
      </dgm:t>
    </dgm:pt>
    <dgm:pt modelId="{FDB04007-E11D-0644-A555-A7F567BC18FD}" type="pres">
      <dgm:prSet presAssocID="{60F7A14B-DBFC-E847-8A29-83C1965E48E4}" presName="sibTrans" presStyleCnt="0"/>
      <dgm:spPr/>
    </dgm:pt>
    <dgm:pt modelId="{472C4FD8-1410-C846-8631-C5ACFF335115}" type="pres">
      <dgm:prSet presAssocID="{0327B7E6-DAD4-9B42-AD0B-E52EC904D3D6}" presName="node" presStyleLbl="alignAccFollowNode1" presStyleIdx="1" presStyleCnt="3">
        <dgm:presLayoutVars>
          <dgm:bulletEnabled val="1"/>
        </dgm:presLayoutVars>
      </dgm:prSet>
      <dgm:spPr/>
      <dgm:t>
        <a:bodyPr/>
        <a:lstStyle/>
        <a:p>
          <a:endParaRPr lang="en-US"/>
        </a:p>
      </dgm:t>
    </dgm:pt>
    <dgm:pt modelId="{31F9A503-07DF-D848-A85F-4DE1823BE7A1}" type="pres">
      <dgm:prSet presAssocID="{E06CF3F3-D590-2746-8411-7C73C5D7157F}" presName="sibTrans" presStyleCnt="0"/>
      <dgm:spPr/>
    </dgm:pt>
    <dgm:pt modelId="{4E598435-FC51-974D-BA59-88D6AFDEC893}" type="pres">
      <dgm:prSet presAssocID="{59999079-8BD5-DD45-BA75-F01311CBBA8E}" presName="node" presStyleLbl="alignAccFollowNode1" presStyleIdx="2" presStyleCnt="3">
        <dgm:presLayoutVars>
          <dgm:bulletEnabled val="1"/>
        </dgm:presLayoutVars>
      </dgm:prSet>
      <dgm:spPr/>
      <dgm:t>
        <a:bodyPr/>
        <a:lstStyle/>
        <a:p>
          <a:endParaRPr lang="en-US"/>
        </a:p>
      </dgm:t>
    </dgm:pt>
  </dgm:ptLst>
  <dgm:cxnLst>
    <dgm:cxn modelId="{7E2FD391-5234-F64E-AA48-D95A9E88F54E}" type="presOf" srcId="{191F5F9D-8557-DF44-B70D-3E1835F725D0}" destId="{5B3E6A9D-83BF-374C-92CA-D362BB191396}" srcOrd="0" destOrd="0" presId="urn:microsoft.com/office/officeart/2005/8/layout/lProcess3"/>
    <dgm:cxn modelId="{5DFBBC1D-D7A8-604C-AE3F-3145DF489367}" type="presOf" srcId="{CC2A25E9-FB1A-3D4E-8949-00010AA362E3}" destId="{D7147F1A-7C3B-1D4C-8CD4-6650B7E0ECEA}" srcOrd="0" destOrd="0" presId="urn:microsoft.com/office/officeart/2005/8/layout/lProcess3"/>
    <dgm:cxn modelId="{89CBE7DD-F789-604E-B93B-200F31DA093B}" srcId="{191F5F9D-8557-DF44-B70D-3E1835F725D0}" destId="{CC2A25E9-FB1A-3D4E-8949-00010AA362E3}" srcOrd="0" destOrd="0" parTransId="{8088B9BA-1A0B-BA4C-BE84-F072C25AD505}" sibTransId="{134D7779-5786-C940-B0E8-3607ED14F8DE}"/>
    <dgm:cxn modelId="{C31E85CA-A978-B442-9649-437C77CB038E}" type="presOf" srcId="{59999079-8BD5-DD45-BA75-F01311CBBA8E}" destId="{4E598435-FC51-974D-BA59-88D6AFDEC893}" srcOrd="0" destOrd="0" presId="urn:microsoft.com/office/officeart/2005/8/layout/lProcess3"/>
    <dgm:cxn modelId="{D2823279-2F34-464A-9948-EB0C40E3D567}" srcId="{CC2A25E9-FB1A-3D4E-8949-00010AA362E3}" destId="{59999079-8BD5-DD45-BA75-F01311CBBA8E}" srcOrd="2" destOrd="0" parTransId="{D7533316-F5A2-7F44-BAEC-CD5F9065CAD3}" sibTransId="{09C46CF8-A963-5F49-86A5-5E9BDF517ECD}"/>
    <dgm:cxn modelId="{F86F7C23-56F7-C647-B69C-B220060C0502}" type="presOf" srcId="{2720B2A8-F3C9-8340-B753-2B2A4DCF3954}" destId="{29648C9E-0DDF-8B49-BF1C-75D301842CB0}" srcOrd="0" destOrd="0" presId="urn:microsoft.com/office/officeart/2005/8/layout/lProcess3"/>
    <dgm:cxn modelId="{5EB6CE9D-FBE2-2045-A299-3EF46F6ADD4D}" srcId="{CC2A25E9-FB1A-3D4E-8949-00010AA362E3}" destId="{0327B7E6-DAD4-9B42-AD0B-E52EC904D3D6}" srcOrd="1" destOrd="0" parTransId="{742BD045-FFBF-3D4D-80C6-6973206A164B}" sibTransId="{E06CF3F3-D590-2746-8411-7C73C5D7157F}"/>
    <dgm:cxn modelId="{9166AB7B-E7C0-6446-8726-6AAA55251024}" type="presOf" srcId="{0327B7E6-DAD4-9B42-AD0B-E52EC904D3D6}" destId="{472C4FD8-1410-C846-8631-C5ACFF335115}" srcOrd="0" destOrd="0" presId="urn:microsoft.com/office/officeart/2005/8/layout/lProcess3"/>
    <dgm:cxn modelId="{0F55FFEB-1BDA-114B-B7AD-13CCA595CDB2}" srcId="{CC2A25E9-FB1A-3D4E-8949-00010AA362E3}" destId="{2720B2A8-F3C9-8340-B753-2B2A4DCF3954}" srcOrd="0" destOrd="0" parTransId="{086A6AEE-5969-4943-AE81-156ED1A14BAC}" sibTransId="{60F7A14B-DBFC-E847-8A29-83C1965E48E4}"/>
    <dgm:cxn modelId="{9DA9C06B-CA9E-1C49-99E6-510B97D02FBC}" type="presParOf" srcId="{5B3E6A9D-83BF-374C-92CA-D362BB191396}" destId="{79648BDD-A0E1-AD4F-876E-5A331AE1666F}" srcOrd="0" destOrd="0" presId="urn:microsoft.com/office/officeart/2005/8/layout/lProcess3"/>
    <dgm:cxn modelId="{37CB5270-EB30-6E4A-9248-ABB49F5977BC}" type="presParOf" srcId="{79648BDD-A0E1-AD4F-876E-5A331AE1666F}" destId="{D7147F1A-7C3B-1D4C-8CD4-6650B7E0ECEA}" srcOrd="0" destOrd="0" presId="urn:microsoft.com/office/officeart/2005/8/layout/lProcess3"/>
    <dgm:cxn modelId="{1A15EA98-6EA9-1D4C-B914-FE6E4FD55962}" type="presParOf" srcId="{79648BDD-A0E1-AD4F-876E-5A331AE1666F}" destId="{A065257E-E3A8-0343-8414-287622A5C6CB}" srcOrd="1" destOrd="0" presId="urn:microsoft.com/office/officeart/2005/8/layout/lProcess3"/>
    <dgm:cxn modelId="{A77B8DDA-63DA-074C-AA17-36E21010B219}" type="presParOf" srcId="{79648BDD-A0E1-AD4F-876E-5A331AE1666F}" destId="{29648C9E-0DDF-8B49-BF1C-75D301842CB0}" srcOrd="2" destOrd="0" presId="urn:microsoft.com/office/officeart/2005/8/layout/lProcess3"/>
    <dgm:cxn modelId="{06FF1452-AC71-F242-8C5A-5ACEA2DF1CA2}" type="presParOf" srcId="{79648BDD-A0E1-AD4F-876E-5A331AE1666F}" destId="{FDB04007-E11D-0644-A555-A7F567BC18FD}" srcOrd="3" destOrd="0" presId="urn:microsoft.com/office/officeart/2005/8/layout/lProcess3"/>
    <dgm:cxn modelId="{F51CB924-0CF4-5846-9488-9253BD3850D0}" type="presParOf" srcId="{79648BDD-A0E1-AD4F-876E-5A331AE1666F}" destId="{472C4FD8-1410-C846-8631-C5ACFF335115}" srcOrd="4" destOrd="0" presId="urn:microsoft.com/office/officeart/2005/8/layout/lProcess3"/>
    <dgm:cxn modelId="{E0A285EB-614E-AE4F-852D-0811C1319E25}" type="presParOf" srcId="{79648BDD-A0E1-AD4F-876E-5A331AE1666F}" destId="{31F9A503-07DF-D848-A85F-4DE1823BE7A1}" srcOrd="5" destOrd="0" presId="urn:microsoft.com/office/officeart/2005/8/layout/lProcess3"/>
    <dgm:cxn modelId="{2AE1EDF0-0C8A-B546-AC0C-8D12CB618A68}" type="presParOf" srcId="{79648BDD-A0E1-AD4F-876E-5A331AE1666F}" destId="{4E598435-FC51-974D-BA59-88D6AFDEC893}" srcOrd="6"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C5F10-B52F-7B46-9123-BC5E6E86E315}" type="datetimeFigureOut">
              <a:rPr lang="en-US" smtClean="0"/>
              <a:t>8/10/15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938BE-5DB4-284B-BEC2-938BB4FE84A6}" type="slidenum">
              <a:rPr lang="en-US" smtClean="0"/>
              <a:t>‹#›</a:t>
            </a:fld>
            <a:endParaRPr lang="en-US"/>
          </a:p>
        </p:txBody>
      </p:sp>
    </p:spTree>
    <p:extLst>
      <p:ext uri="{BB962C8B-B14F-4D97-AF65-F5344CB8AC3E}">
        <p14:creationId xmlns:p14="http://schemas.microsoft.com/office/powerpoint/2010/main" val="1848691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far</a:t>
            </a:r>
            <a:r>
              <a:rPr lang="en-US" baseline="0" dirty="0" smtClean="0"/>
              <a:t> too long for a children’s book and, in any case, children’s books don</a:t>
            </a:r>
            <a:r>
              <a:rPr lang="fr-FR" baseline="0" dirty="0" smtClean="0"/>
              <a:t>’</a:t>
            </a:r>
            <a:r>
              <a:rPr lang="en-US" baseline="0" dirty="0" smtClean="0"/>
              <a:t>t make any money.” A summary of the multiple rejections received by JK Rowling for Harry Potter and the Philosopher’s Stone.</a:t>
            </a:r>
            <a:endParaRPr lang="en-US" dirty="0"/>
          </a:p>
        </p:txBody>
      </p:sp>
      <p:sp>
        <p:nvSpPr>
          <p:cNvPr id="4" name="Slide Number Placeholder 3"/>
          <p:cNvSpPr>
            <a:spLocks noGrp="1"/>
          </p:cNvSpPr>
          <p:nvPr>
            <p:ph type="sldNum" sz="quarter" idx="10"/>
          </p:nvPr>
        </p:nvSpPr>
        <p:spPr/>
        <p:txBody>
          <a:bodyPr/>
          <a:lstStyle/>
          <a:p>
            <a:fld id="{FF5D76FC-3357-EA44-A9D1-B6B66D3840F5}" type="slidenum">
              <a:rPr lang="en-US" smtClean="0"/>
              <a:t>23</a:t>
            </a:fld>
            <a:endParaRPr lang="en-US"/>
          </a:p>
        </p:txBody>
      </p:sp>
    </p:spTree>
    <p:extLst>
      <p:ext uri="{BB962C8B-B14F-4D97-AF65-F5344CB8AC3E}">
        <p14:creationId xmlns:p14="http://schemas.microsoft.com/office/powerpoint/2010/main" val="23218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lowchart: Manual Input 11"/>
          <p:cNvSpPr/>
          <p:nvPr userDrawn="1"/>
        </p:nvSpPr>
        <p:spPr>
          <a:xfrm>
            <a:off x="9525" y="3886200"/>
            <a:ext cx="9144000" cy="2971800"/>
          </a:xfrm>
          <a:prstGeom prst="flowChartManualInpu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3886200"/>
            <a:ext cx="9144000" cy="2971800"/>
          </a:xfrm>
          <a:prstGeom prst="flowChartManualInput">
            <a:avLst/>
          </a:prstGeom>
          <a:noFill/>
        </p:spPr>
        <p:txBody>
          <a:bodyPr lIns="914400" rIns="914400"/>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hasCustomPrompt="1"/>
          </p:nvPr>
        </p:nvSpPr>
        <p:spPr>
          <a:xfrm>
            <a:off x="685800" y="2130425"/>
            <a:ext cx="7772400" cy="1470025"/>
          </a:xfrm>
        </p:spPr>
        <p:txBody>
          <a:bodyPr>
            <a:normAutofit/>
          </a:bodyPr>
          <a:lstStyle>
            <a:lvl1pPr algn="ctr">
              <a:defRPr sz="4000" b="0" i="0">
                <a:effectLst>
                  <a:outerShdw blurRad="50800" dist="88900" dir="2700000" algn="tl" rotWithShape="0">
                    <a:prstClr val="black">
                      <a:alpha val="40000"/>
                    </a:prstClr>
                  </a:outerShdw>
                </a:effectLst>
                <a:latin typeface="Arial Black" panose="020B0A04020102020204" pitchFamily="34" charset="0"/>
              </a:defRPr>
            </a:lvl1pPr>
          </a:lstStyle>
          <a:p>
            <a:r>
              <a:rPr lang="en-US" dirty="0" smtClean="0"/>
              <a:t>CLICK TO EDIT MASTER TITLE STYLE</a:t>
            </a:r>
            <a:endParaRPr lang="en-US" dirty="0"/>
          </a:p>
        </p:txBody>
      </p:sp>
      <p:grpSp>
        <p:nvGrpSpPr>
          <p:cNvPr id="11" name="Group 10"/>
          <p:cNvGrpSpPr/>
          <p:nvPr userDrawn="1"/>
        </p:nvGrpSpPr>
        <p:grpSpPr>
          <a:xfrm>
            <a:off x="5943600" y="6016752"/>
            <a:ext cx="3123063" cy="675011"/>
            <a:chOff x="457200" y="5887783"/>
            <a:chExt cx="3123063" cy="675011"/>
          </a:xfrm>
          <a:effectLst/>
        </p:grpSpPr>
        <p:sp>
          <p:nvSpPr>
            <p:cNvPr id="10" name="TextBox 9"/>
            <p:cNvSpPr txBox="1"/>
            <p:nvPr userDrawn="1"/>
          </p:nvSpPr>
          <p:spPr>
            <a:xfrm>
              <a:off x="1065663" y="6224240"/>
              <a:ext cx="2514600"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Join</a:t>
              </a:r>
              <a:r>
                <a:rPr lang="en-US" sz="1600" baseline="0" dirty="0" smtClean="0">
                  <a:solidFill>
                    <a:schemeClr val="bg1"/>
                  </a:solidFill>
                  <a:latin typeface="Arial" panose="020B0604020202020204" pitchFamily="34" charset="0"/>
                  <a:cs typeface="Arial" panose="020B0604020202020204" pitchFamily="34" charset="0"/>
                </a:rPr>
                <a:t> the conversation</a:t>
              </a:r>
              <a:endParaRPr lang="en-US" sz="1600" dirty="0">
                <a:solidFill>
                  <a:schemeClr val="bg1"/>
                </a:solidFill>
                <a:latin typeface="Arial" panose="020B0604020202020204" pitchFamily="34" charset="0"/>
                <a:cs typeface="Arial" panose="020B0604020202020204" pitchFamily="34" charset="0"/>
              </a:endParaRPr>
            </a:p>
          </p:txBody>
        </p:sp>
        <p:sp>
          <p:nvSpPr>
            <p:cNvPr id="9" name="Rectangular Callout 8"/>
            <p:cNvSpPr/>
            <p:nvPr userDrawn="1"/>
          </p:nvSpPr>
          <p:spPr>
            <a:xfrm>
              <a:off x="457200" y="5887783"/>
              <a:ext cx="1371600" cy="307777"/>
            </a:xfrm>
            <a:prstGeom prst="wedgeRectCallout">
              <a:avLst>
                <a:gd name="adj1" fmla="val -8119"/>
                <a:gd name="adj2" fmla="val 93992"/>
              </a:avLst>
            </a:prstGeom>
            <a:solidFill>
              <a:srgbClr val="BE1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0" spc="100" baseline="0" dirty="0" smtClean="0">
                  <a:solidFill>
                    <a:schemeClr val="bg1"/>
                  </a:solidFill>
                  <a:effectLst/>
                  <a:latin typeface="Arial" panose="020B0604020202020204" pitchFamily="34" charset="0"/>
                  <a:cs typeface="Arial" panose="020B0604020202020204" pitchFamily="34" charset="0"/>
                </a:rPr>
                <a:t>#</a:t>
              </a:r>
              <a:r>
                <a:rPr lang="en-US" sz="1400" b="0" spc="100" baseline="0" dirty="0" err="1" smtClean="0">
                  <a:solidFill>
                    <a:schemeClr val="bg1"/>
                  </a:solidFill>
                  <a:effectLst/>
                  <a:latin typeface="Arial" panose="020B0604020202020204" pitchFamily="34" charset="0"/>
                  <a:cs typeface="Arial" panose="020B0604020202020204" pitchFamily="34" charset="0"/>
                </a:rPr>
                <a:t>nacecars15</a:t>
              </a:r>
              <a:endParaRPr lang="en-US" sz="1400" b="0" spc="100" baseline="0" dirty="0">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532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E7AF92-EBAD-489E-AD7E-3C043C9DAE96}" type="datetimeFigureOut">
              <a:rPr lang="en-US" smtClean="0"/>
              <a:t>8/10/15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94A5E-4201-43C5-B924-12DCEE2FC49C}" type="slidenum">
              <a:rPr lang="en-US" smtClean="0"/>
              <a:t>‹#›</a:t>
            </a:fld>
            <a:endParaRPr lang="en-US"/>
          </a:p>
        </p:txBody>
      </p:sp>
    </p:spTree>
    <p:extLst>
      <p:ext uri="{BB962C8B-B14F-4D97-AF65-F5344CB8AC3E}">
        <p14:creationId xmlns:p14="http://schemas.microsoft.com/office/powerpoint/2010/main" val="292342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E7AF92-EBAD-489E-AD7E-3C043C9DAE96}" type="datetimeFigureOut">
              <a:rPr lang="en-US" smtClean="0"/>
              <a:t>8/10/15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394A5E-4201-43C5-B924-12DCEE2FC49C}" type="slidenum">
              <a:rPr lang="en-US" smtClean="0"/>
              <a:t>‹#›</a:t>
            </a:fld>
            <a:endParaRPr lang="en-US"/>
          </a:p>
        </p:txBody>
      </p:sp>
    </p:spTree>
    <p:extLst>
      <p:ext uri="{BB962C8B-B14F-4D97-AF65-F5344CB8AC3E}">
        <p14:creationId xmlns:p14="http://schemas.microsoft.com/office/powerpoint/2010/main" val="317535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2311400" y="203200"/>
            <a:ext cx="6273800" cy="647700"/>
          </a:xfrm>
          <a:prstGeom prst="rect">
            <a:avLst/>
          </a:prstGeom>
        </p:spPr>
        <p:txBody>
          <a:bodyPr/>
          <a:lstStyle>
            <a:lvl1pPr algn="r">
              <a:defRPr sz="3200" b="1">
                <a:latin typeface="Arial Black"/>
                <a:cs typeface="Arial Black"/>
              </a:defRPr>
            </a:lvl1pPr>
          </a:lstStyle>
          <a:p>
            <a:r>
              <a:rPr lang="en-US" dirty="0" smtClean="0"/>
              <a:t>Click to edit Master title style</a:t>
            </a:r>
            <a:endParaRPr lang="en-US" dirty="0"/>
          </a:p>
        </p:txBody>
      </p:sp>
      <p:sp>
        <p:nvSpPr>
          <p:cNvPr id="7" name="Content Placeholder 3"/>
          <p:cNvSpPr>
            <a:spLocks noGrp="1"/>
          </p:cNvSpPr>
          <p:nvPr>
            <p:ph sz="half" idx="2" hasCustomPrompt="1"/>
          </p:nvPr>
        </p:nvSpPr>
        <p:spPr>
          <a:xfrm>
            <a:off x="244476" y="1435100"/>
            <a:ext cx="8340724" cy="4940299"/>
          </a:xfrm>
          <a:prstGeom prst="rect">
            <a:avLst/>
          </a:prstGeom>
        </p:spPr>
        <p:txBody>
          <a:bodyPr>
            <a:normAutofit/>
          </a:bodyPr>
          <a:lstStyle>
            <a:lvl1pPr marL="164592" marR="0" indent="-164592" algn="l" defTabSz="457200" rtl="0" eaLnBrk="1" fontAlgn="auto" latinLnBrk="0" hangingPunct="1">
              <a:lnSpc>
                <a:spcPct val="100000"/>
              </a:lnSpc>
              <a:spcBef>
                <a:spcPts val="0"/>
              </a:spcBef>
              <a:spcAft>
                <a:spcPts val="600"/>
              </a:spcAft>
              <a:buClr>
                <a:srgbClr val="CC0000"/>
              </a:buClr>
              <a:buSzTx/>
              <a:buFont typeface="Arial"/>
              <a:buChar char="•"/>
              <a:tabLst/>
              <a:defRPr sz="2000" baseline="0">
                <a:latin typeface="Adobe Caslon Pro Bold"/>
                <a:cs typeface="Adobe Caslon Pro Bold"/>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type</a:t>
            </a:r>
          </a:p>
          <a:p>
            <a:pPr lvl="0"/>
            <a:r>
              <a:rPr lang="en-US" dirty="0" smtClean="0"/>
              <a:t>Click to edit text type</a:t>
            </a:r>
          </a:p>
        </p:txBody>
      </p:sp>
      <p:sp>
        <p:nvSpPr>
          <p:cNvPr id="4" name="Slide Number Placeholder 1"/>
          <p:cNvSpPr>
            <a:spLocks noGrp="1"/>
          </p:cNvSpPr>
          <p:nvPr>
            <p:ph type="sldNum" sz="quarter" idx="4"/>
          </p:nvPr>
        </p:nvSpPr>
        <p:spPr>
          <a:xfrm>
            <a:off x="6451599" y="6388100"/>
            <a:ext cx="2146301" cy="469900"/>
          </a:xfrm>
          <a:prstGeom prst="rect">
            <a:avLst/>
          </a:prstGeom>
        </p:spPr>
        <p:txBody>
          <a:bodyPr vert="horz" lIns="91440" tIns="45720" rIns="91440" bIns="45720" rtlCol="0" anchor="ctr"/>
          <a:lstStyle>
            <a:lvl1pPr algn="r">
              <a:defRPr sz="1200">
                <a:solidFill>
                  <a:schemeClr val="bg1">
                    <a:lumMod val="50000"/>
                  </a:schemeClr>
                </a:solidFill>
                <a:latin typeface="Adobe Caslon Pro"/>
                <a:cs typeface="Adobe Caslon Pro"/>
              </a:defRPr>
            </a:lvl1pPr>
          </a:lstStyle>
          <a:p>
            <a:fld id="{F86634D2-8DF0-1649-8464-483228D5E1A5}" type="slidenum">
              <a:rPr lang="en-US" smtClean="0"/>
              <a:pPr/>
              <a:t>‹#›</a:t>
            </a:fld>
            <a:endParaRPr lang="en-US" dirty="0"/>
          </a:p>
        </p:txBody>
      </p:sp>
    </p:spTree>
    <p:extLst>
      <p:ext uri="{BB962C8B-B14F-4D97-AF65-F5344CB8AC3E}">
        <p14:creationId xmlns:p14="http://schemas.microsoft.com/office/powerpoint/2010/main" val="406326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724400"/>
          </a:xfrm>
          <a:solidFill>
            <a:schemeClr val="bg1">
              <a:lumMod val="65000"/>
              <a:alpha val="30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656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406900"/>
            <a:ext cx="7772400" cy="1362075"/>
          </a:xfrm>
        </p:spPr>
        <p:txBody>
          <a:bodyPr anchor="t">
            <a:normAutofit/>
          </a:bodyPr>
          <a:lstStyle>
            <a:lvl1pPr algn="l">
              <a:defRPr lang="en-US" sz="4000" b="0" i="0" kern="1200" spc="0" dirty="0">
                <a:solidFill>
                  <a:schemeClr val="bg1"/>
                </a:solidFill>
                <a:effectLst>
                  <a:outerShdw blurRad="50800" dist="88900" dir="2700000" algn="tl" rotWithShape="0">
                    <a:prstClr val="black">
                      <a:alpha val="40000"/>
                    </a:prstClr>
                  </a:outerShdw>
                </a:effectLst>
                <a:latin typeface="Arial Black" panose="020B0A04020102020204" pitchFamily="34" charset="0"/>
                <a:ea typeface="Roboto Lt" pitchFamily="2"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819400"/>
            <a:ext cx="7772400" cy="1500187"/>
          </a:xfrm>
          <a:prstGeom prst="flowChartManualInput">
            <a:avLst/>
          </a:prstGeom>
        </p:spPr>
        <p:txBody>
          <a:bodyPr anchor="b"/>
          <a:lstStyle>
            <a:lvl1pPr marL="0" indent="0">
              <a:buNone/>
              <a:defRPr sz="200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6" name="Group 5"/>
          <p:cNvGrpSpPr/>
          <p:nvPr userDrawn="1"/>
        </p:nvGrpSpPr>
        <p:grpSpPr>
          <a:xfrm>
            <a:off x="5944737" y="6019800"/>
            <a:ext cx="3123063" cy="675011"/>
            <a:chOff x="457200" y="5887783"/>
            <a:chExt cx="3123063" cy="675011"/>
          </a:xfrm>
        </p:grpSpPr>
        <p:sp>
          <p:nvSpPr>
            <p:cNvPr id="7" name="Rectangular Callout 6"/>
            <p:cNvSpPr/>
            <p:nvPr userDrawn="1"/>
          </p:nvSpPr>
          <p:spPr>
            <a:xfrm>
              <a:off x="457200" y="5887783"/>
              <a:ext cx="1371600" cy="307777"/>
            </a:xfrm>
            <a:prstGeom prst="wedgeRectCallout">
              <a:avLst>
                <a:gd name="adj1" fmla="val -8119"/>
                <a:gd name="adj2" fmla="val 93992"/>
              </a:avLst>
            </a:prstGeom>
            <a:solidFill>
              <a:srgbClr val="BE1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b="0" spc="100" baseline="0" dirty="0" smtClean="0">
                  <a:solidFill>
                    <a:schemeClr val="bg1"/>
                  </a:solidFill>
                  <a:effectLst/>
                  <a:latin typeface="Arial" panose="020B0604020202020204" pitchFamily="34" charset="0"/>
                  <a:cs typeface="Arial" panose="020B0604020202020204" pitchFamily="34" charset="0"/>
                </a:rPr>
                <a:t>#</a:t>
              </a:r>
              <a:r>
                <a:rPr lang="en-US" sz="1400" b="0" spc="100" baseline="0" dirty="0" err="1" smtClean="0">
                  <a:solidFill>
                    <a:schemeClr val="bg1"/>
                  </a:solidFill>
                  <a:effectLst/>
                  <a:latin typeface="Arial" panose="020B0604020202020204" pitchFamily="34" charset="0"/>
                  <a:cs typeface="Arial" panose="020B0604020202020204" pitchFamily="34" charset="0"/>
                </a:rPr>
                <a:t>nacecars15</a:t>
              </a:r>
              <a:endParaRPr lang="en-US" sz="1400" b="0" spc="100" baseline="0" dirty="0">
                <a:solidFill>
                  <a:schemeClr val="bg1"/>
                </a:solidFill>
                <a:effectLst/>
                <a:latin typeface="Arial" panose="020B0604020202020204" pitchFamily="34" charset="0"/>
                <a:cs typeface="Arial" panose="020B0604020202020204" pitchFamily="34" charset="0"/>
              </a:endParaRPr>
            </a:p>
          </p:txBody>
        </p:sp>
        <p:sp>
          <p:nvSpPr>
            <p:cNvPr id="9" name="TextBox 8"/>
            <p:cNvSpPr txBox="1"/>
            <p:nvPr userDrawn="1"/>
          </p:nvSpPr>
          <p:spPr>
            <a:xfrm>
              <a:off x="1065663" y="6224240"/>
              <a:ext cx="2514600"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Join</a:t>
              </a:r>
              <a:r>
                <a:rPr lang="en-US" sz="1600" baseline="0" dirty="0" smtClean="0">
                  <a:solidFill>
                    <a:schemeClr val="bg1"/>
                  </a:solidFill>
                  <a:latin typeface="Arial" panose="020B0604020202020204" pitchFamily="34" charset="0"/>
                  <a:cs typeface="Arial" panose="020B0604020202020204" pitchFamily="34" charset="0"/>
                </a:rPr>
                <a:t> the conversation</a:t>
              </a:r>
              <a:endParaRPr lang="en-US"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2876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724400"/>
          </a:xfrm>
          <a:solidFill>
            <a:schemeClr val="bg1">
              <a:lumMod val="65000"/>
              <a:alpha val="30000"/>
            </a:schemeClr>
          </a:solidFill>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724400"/>
          </a:xfrm>
          <a:solidFill>
            <a:schemeClr val="bg1">
              <a:lumMod val="65000"/>
              <a:alpha val="30000"/>
            </a:schemeClr>
          </a:solidFill>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848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4040188" cy="533400"/>
          </a:xfrm>
          <a:solidFill>
            <a:schemeClr val="bg1">
              <a:alpha val="35000"/>
            </a:schemeClr>
          </a:solidFill>
        </p:spPr>
        <p:txBody>
          <a:bodyPr anchor="b">
            <a:noAutofit/>
          </a:bodyPr>
          <a:lstStyle>
            <a:lvl1pPr marL="0" indent="0">
              <a:spcBef>
                <a:spcPts val="0"/>
              </a:spcBef>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62200"/>
            <a:ext cx="4040188" cy="4190999"/>
          </a:xfrm>
          <a:noFill/>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28800"/>
            <a:ext cx="4041775" cy="533400"/>
          </a:xfrm>
          <a:solidFill>
            <a:schemeClr val="bg1">
              <a:alpha val="35000"/>
            </a:schemeClr>
          </a:solidFill>
        </p:spPr>
        <p:txBody>
          <a:bodyPr anchor="b">
            <a:normAutofit/>
          </a:bodyPr>
          <a:lstStyle>
            <a:lvl1pPr marL="0" indent="0">
              <a:spcBef>
                <a:spcPts val="0"/>
              </a:spcBef>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2200"/>
            <a:ext cx="4041775" cy="4190999"/>
          </a:xfrm>
          <a:noFill/>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995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877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13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60960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562600"/>
          </a:xfrm>
          <a:noFill/>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95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243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1185862"/>
          </a:xfrm>
          <a:solidFill>
            <a:schemeClr val="bg1">
              <a:lumMod val="65000"/>
              <a:alpha val="3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175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724400"/>
          </a:xfrm>
          <a:prstGeom prst="rect">
            <a:avLst/>
          </a:prstGeom>
          <a:solidFill>
            <a:schemeClr val="bg1">
              <a:alpha val="35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838200"/>
            <a:ext cx="8229600" cy="762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578458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2800" b="1" i="0" kern="1200" spc="0">
          <a:solidFill>
            <a:schemeClr val="bg1"/>
          </a:solidFill>
          <a:effectLst>
            <a:outerShdw blurRad="50800" dist="88900" dir="2700000" algn="tl" rotWithShape="0">
              <a:prstClr val="black">
                <a:alpha val="40000"/>
              </a:prstClr>
            </a:outerShdw>
          </a:effectLst>
          <a:latin typeface="Arial" panose="020B0604020202020204" pitchFamily="34" charset="0"/>
          <a:ea typeface="Roboto Lt" pitchFamily="2" charset="0"/>
          <a:cs typeface="Arial" panose="020B0604020202020204" pitchFamily="34" charset="0"/>
        </a:defRPr>
      </a:lvl1pPr>
    </p:titleStyle>
    <p:bodyStyle>
      <a:lvl1pPr marL="342900" indent="-342900" algn="l" defTabSz="914400" rtl="0" eaLnBrk="1" latinLnBrk="0" hangingPunct="1">
        <a:spcBef>
          <a:spcPct val="20000"/>
        </a:spcBef>
        <a:buClr>
          <a:srgbClr val="BE1E2D"/>
        </a:buClr>
        <a:buFont typeface="Arial" panose="020B0604020202020204" pitchFamily="34" charset="0"/>
        <a:buChar char="•"/>
        <a:defRPr sz="2400" kern="1200">
          <a:solidFill>
            <a:schemeClr val="bg1"/>
          </a:solidFill>
          <a:latin typeface="Arial" panose="020B0604020202020204" pitchFamily="34" charset="0"/>
          <a:ea typeface="Roboto Lt" pitchFamily="2" charset="0"/>
          <a:cs typeface="Arial" panose="020B0604020202020204" pitchFamily="34" charset="0"/>
        </a:defRPr>
      </a:lvl1pPr>
      <a:lvl2pPr marL="742950" indent="-285750" algn="l" defTabSz="914400" rtl="0" eaLnBrk="1" latinLnBrk="0" hangingPunct="1">
        <a:spcBef>
          <a:spcPct val="20000"/>
        </a:spcBef>
        <a:buClr>
          <a:srgbClr val="BE1E2D"/>
        </a:buClr>
        <a:buFont typeface="Roboto Lt" pitchFamily="2" charset="0"/>
        <a:buChar char="–"/>
        <a:defRPr sz="2000" kern="1200">
          <a:solidFill>
            <a:schemeClr val="bg1"/>
          </a:solidFill>
          <a:latin typeface="Arial" panose="020B0604020202020204" pitchFamily="34" charset="0"/>
          <a:ea typeface="Roboto Lt" pitchFamily="2" charset="0"/>
          <a:cs typeface="Arial" panose="020B0604020202020204" pitchFamily="34" charset="0"/>
        </a:defRPr>
      </a:lvl2pPr>
      <a:lvl3pPr marL="1143000" indent="-228600" algn="l" defTabSz="914400" rtl="0" eaLnBrk="1" latinLnBrk="0" hangingPunct="1">
        <a:spcBef>
          <a:spcPct val="20000"/>
        </a:spcBef>
        <a:buClr>
          <a:srgbClr val="BE1E2D"/>
        </a:buClr>
        <a:buFont typeface="Roboto Lt" pitchFamily="2" charset="0"/>
        <a:buChar char="–"/>
        <a:defRPr sz="1800" kern="1200">
          <a:solidFill>
            <a:schemeClr val="bg1"/>
          </a:solidFill>
          <a:latin typeface="Arial" panose="020B0604020202020204" pitchFamily="34" charset="0"/>
          <a:ea typeface="Roboto Lt" pitchFamily="2" charset="0"/>
          <a:cs typeface="Arial" panose="020B0604020202020204" pitchFamily="34" charset="0"/>
        </a:defRPr>
      </a:lvl3pPr>
      <a:lvl4pPr marL="1600200" indent="-228600" algn="l" defTabSz="914400" rtl="0" eaLnBrk="1" latinLnBrk="0" hangingPunct="1">
        <a:spcBef>
          <a:spcPct val="20000"/>
        </a:spcBef>
        <a:buClr>
          <a:srgbClr val="BE1E2D"/>
        </a:buClr>
        <a:buFont typeface="Roboto Lt" pitchFamily="2" charset="0"/>
        <a:buChar char="–"/>
        <a:defRPr sz="1600" kern="1200">
          <a:solidFill>
            <a:schemeClr val="bg1"/>
          </a:solidFill>
          <a:latin typeface="Arial" panose="020B0604020202020204" pitchFamily="34" charset="0"/>
          <a:ea typeface="Roboto Lt" pitchFamily="2" charset="0"/>
          <a:cs typeface="Arial" panose="020B0604020202020204" pitchFamily="34" charset="0"/>
        </a:defRPr>
      </a:lvl4pPr>
      <a:lvl5pPr marL="2057400" indent="-228600" algn="l" defTabSz="914400" rtl="0" eaLnBrk="1" latinLnBrk="0" hangingPunct="1">
        <a:spcBef>
          <a:spcPct val="20000"/>
        </a:spcBef>
        <a:buClr>
          <a:srgbClr val="BE1E2D"/>
        </a:buClr>
        <a:buFont typeface="Roboto Lt" pitchFamily="2" charset="0"/>
        <a:buChar char="–"/>
        <a:defRPr sz="1600" kern="1200">
          <a:solidFill>
            <a:schemeClr val="bg1"/>
          </a:solidFill>
          <a:latin typeface="Arial" panose="020B0604020202020204" pitchFamily="34" charset="0"/>
          <a:ea typeface="Roboto Lt" pitchFamily="2"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 Id="rId3" Type="http://schemas.openxmlformats.org/officeDocument/2006/relationships/hyperlink" Target="mailto:David.Roberts@FocusBanker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1949033"/>
            <a:ext cx="9144000" cy="1265731"/>
          </a:xfrm>
          <a:prstGeom prst="rect">
            <a:avLst/>
          </a:prstGeom>
          <a:noFill/>
        </p:spPr>
        <p:txBody>
          <a:bodyPr wrap="square" rtlCol="0">
            <a:spAutoFit/>
          </a:bodyPr>
          <a:lstStyle/>
          <a:p>
            <a:pPr algn="ctr">
              <a:lnSpc>
                <a:spcPts val="4500"/>
              </a:lnSpc>
            </a:pPr>
            <a:r>
              <a:rPr lang="en-US" sz="4500" dirty="0" smtClean="0">
                <a:solidFill>
                  <a:schemeClr val="bg1"/>
                </a:solidFill>
                <a:effectLst>
                  <a:outerShdw blurRad="50800" dist="38100" dir="2700000" algn="tl" rotWithShape="0">
                    <a:prstClr val="black">
                      <a:alpha val="40000"/>
                    </a:prstClr>
                  </a:outerShdw>
                </a:effectLst>
                <a:latin typeface="Adobe Caslon Pro Bold"/>
                <a:cs typeface="Times New Roman" pitchFamily="18" charset="0"/>
              </a:rPr>
              <a:t>Automotive Investment Banking</a:t>
            </a:r>
          </a:p>
          <a:p>
            <a:pPr algn="ctr">
              <a:lnSpc>
                <a:spcPts val="4500"/>
              </a:lnSpc>
            </a:pPr>
            <a:r>
              <a:rPr lang="en-US" sz="4500" dirty="0" smtClean="0">
                <a:solidFill>
                  <a:schemeClr val="bg1"/>
                </a:solidFill>
                <a:effectLst>
                  <a:outerShdw blurRad="50800" dist="38100" dir="2700000" algn="tl" rotWithShape="0">
                    <a:prstClr val="black">
                      <a:alpha val="40000"/>
                    </a:prstClr>
                  </a:outerShdw>
                </a:effectLst>
                <a:latin typeface="Adobe Caslon Pro Bold"/>
                <a:cs typeface="Times New Roman" pitchFamily="18" charset="0"/>
              </a:rPr>
              <a:t>and Advisory Services</a:t>
            </a:r>
            <a:endParaRPr lang="en-US" sz="4500" dirty="0">
              <a:solidFill>
                <a:schemeClr val="bg1"/>
              </a:solidFill>
              <a:effectLst>
                <a:outerShdw blurRad="50800" dist="38100" dir="2700000" algn="tl" rotWithShape="0">
                  <a:prstClr val="black">
                    <a:alpha val="40000"/>
                  </a:prstClr>
                </a:outerShdw>
              </a:effectLst>
              <a:latin typeface="Adobe Caslon Pro Bold"/>
              <a:cs typeface="Times New Roman" pitchFamily="18" charset="0"/>
            </a:endParaRPr>
          </a:p>
        </p:txBody>
      </p:sp>
      <p:sp>
        <p:nvSpPr>
          <p:cNvPr id="2" name="TextBox 1"/>
          <p:cNvSpPr txBox="1"/>
          <p:nvPr/>
        </p:nvSpPr>
        <p:spPr>
          <a:xfrm>
            <a:off x="1066800" y="4771072"/>
            <a:ext cx="4495800" cy="1477328"/>
          </a:xfrm>
          <a:prstGeom prst="rect">
            <a:avLst/>
          </a:prstGeom>
          <a:noFill/>
        </p:spPr>
        <p:txBody>
          <a:bodyPr wrap="square" rtlCol="0">
            <a:spAutoFit/>
          </a:bodyPr>
          <a:lstStyle/>
          <a:p>
            <a:r>
              <a:rPr lang="en-US" dirty="0" smtClean="0"/>
              <a:t>David M Roberts</a:t>
            </a:r>
          </a:p>
          <a:p>
            <a:r>
              <a:rPr lang="en-US" dirty="0" smtClean="0"/>
              <a:t>Managing Director Focus Advisors LLC</a:t>
            </a:r>
          </a:p>
          <a:p>
            <a:r>
              <a:rPr lang="en-US" dirty="0" smtClean="0"/>
              <a:t>(510) 444-1173</a:t>
            </a:r>
          </a:p>
          <a:p>
            <a:r>
              <a:rPr lang="en-US" dirty="0" smtClean="0">
                <a:hlinkClick r:id="rId3"/>
              </a:rPr>
              <a:t>David.Roberts@FocusBankers.com</a:t>
            </a:r>
            <a:endParaRPr lang="en-US" dirty="0" smtClean="0"/>
          </a:p>
          <a:p>
            <a:r>
              <a:rPr lang="en-US" dirty="0" smtClean="0"/>
              <a:t>NACE 2015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rgbClr val="FFFFFF"/>
                </a:solidFill>
                <a:effectLst/>
                <a:latin typeface="+mj-lt"/>
                <a:ea typeface="+mj-ea"/>
                <a:cs typeface="+mj-cs"/>
              </a:rPr>
              <a:t>Why MSOs Choose to Sell</a:t>
            </a:r>
            <a:endParaRPr lang="en-US" dirty="0">
              <a:solidFill>
                <a:srgbClr val="FFFFFF"/>
              </a:solidFill>
            </a:endParaRPr>
          </a:p>
        </p:txBody>
      </p:sp>
      <p:sp>
        <p:nvSpPr>
          <p:cNvPr id="3" name="Content Placeholder 2"/>
          <p:cNvSpPr>
            <a:spLocks noGrp="1"/>
          </p:cNvSpPr>
          <p:nvPr>
            <p:ph idx="1"/>
          </p:nvPr>
        </p:nvSpPr>
        <p:spPr/>
        <p:txBody>
          <a:bodyPr>
            <a:normAutofit/>
          </a:bodyPr>
          <a:lstStyle/>
          <a:p>
            <a:pPr rtl="0" eaLnBrk="1" latinLnBrk="0" hangingPunct="1"/>
            <a:r>
              <a:rPr lang="en-US" sz="3200" b="0" i="0" kern="1200" dirty="0" smtClean="0">
                <a:solidFill>
                  <a:srgbClr val="FFFFFF"/>
                </a:solidFill>
                <a:effectLst/>
                <a:latin typeface="+mn-lt"/>
                <a:ea typeface="+mn-ea"/>
                <a:cs typeface="+mn-cs"/>
              </a:rPr>
              <a:t>Sell when buyers are buying</a:t>
            </a:r>
            <a:endParaRPr lang="en-US" sz="3200" dirty="0" smtClean="0">
              <a:solidFill>
                <a:srgbClr val="FFFFFF"/>
              </a:solidFill>
              <a:effectLst/>
            </a:endParaRPr>
          </a:p>
          <a:p>
            <a:pPr rtl="0" eaLnBrk="1" latinLnBrk="0" hangingPunct="1"/>
            <a:r>
              <a:rPr lang="en-US" sz="3200" b="0" i="0" kern="1200" dirty="0" smtClean="0">
                <a:solidFill>
                  <a:srgbClr val="FFFFFF"/>
                </a:solidFill>
                <a:effectLst/>
                <a:latin typeface="+mn-lt"/>
                <a:ea typeface="+mn-ea"/>
                <a:cs typeface="+mn-cs"/>
              </a:rPr>
              <a:t>Opportunity for liquidity</a:t>
            </a:r>
            <a:endParaRPr lang="en-US" sz="3200" dirty="0" smtClean="0">
              <a:solidFill>
                <a:srgbClr val="FFFFFF"/>
              </a:solidFill>
              <a:effectLst/>
            </a:endParaRPr>
          </a:p>
          <a:p>
            <a:pPr rtl="0" eaLnBrk="1" latinLnBrk="0" hangingPunct="1"/>
            <a:r>
              <a:rPr lang="en-US" sz="3200" b="0" i="0" kern="1200" dirty="0" smtClean="0">
                <a:solidFill>
                  <a:srgbClr val="FFFFFF"/>
                </a:solidFill>
                <a:effectLst/>
                <a:latin typeface="+mn-lt"/>
                <a:ea typeface="+mn-ea"/>
                <a:cs typeface="+mn-cs"/>
              </a:rPr>
              <a:t>Consolidators are accelerating their acquisitions</a:t>
            </a:r>
            <a:endParaRPr lang="en-US" sz="3200" dirty="0" smtClean="0">
              <a:solidFill>
                <a:srgbClr val="FFFFFF"/>
              </a:solidFill>
              <a:effectLst/>
            </a:endParaRPr>
          </a:p>
          <a:p>
            <a:pPr rtl="0" eaLnBrk="1" latinLnBrk="0" hangingPunct="1"/>
            <a:r>
              <a:rPr lang="en-US" sz="3200" b="0" i="0" kern="1200" dirty="0" smtClean="0">
                <a:solidFill>
                  <a:srgbClr val="FFFFFF"/>
                </a:solidFill>
                <a:effectLst/>
                <a:latin typeface="+mn-lt"/>
                <a:ea typeface="+mn-ea"/>
                <a:cs typeface="+mn-cs"/>
              </a:rPr>
              <a:t>More and larger transactions </a:t>
            </a:r>
            <a:endParaRPr lang="en-US" sz="3200" dirty="0" smtClean="0">
              <a:solidFill>
                <a:srgbClr val="FFFFFF"/>
              </a:solidFill>
              <a:effectLst/>
            </a:endParaRPr>
          </a:p>
          <a:p>
            <a:pPr rtl="0" eaLnBrk="1" latinLnBrk="0" hangingPunct="1"/>
            <a:r>
              <a:rPr lang="en-US" sz="3200" b="0" i="0" kern="1200" dirty="0" smtClean="0">
                <a:solidFill>
                  <a:srgbClr val="FFFFFF"/>
                </a:solidFill>
                <a:effectLst/>
                <a:latin typeface="+mn-lt"/>
                <a:ea typeface="+mn-ea"/>
                <a:cs typeface="+mn-cs"/>
              </a:rPr>
              <a:t>Capital available to purchase larger and larger MSOs</a:t>
            </a:r>
            <a:endParaRPr lang="en-US" sz="3200" dirty="0" smtClean="0">
              <a:solidFill>
                <a:srgbClr val="FFFFFF"/>
              </a:solidFill>
              <a:effectLst/>
            </a:endParaRPr>
          </a:p>
          <a:p>
            <a:pPr rtl="0" eaLnBrk="1" latinLnBrk="0" hangingPunct="1"/>
            <a:r>
              <a:rPr lang="en-US" sz="3200" b="0" i="0" kern="1200" dirty="0" smtClean="0">
                <a:solidFill>
                  <a:srgbClr val="FFFFFF"/>
                </a:solidFill>
                <a:effectLst/>
                <a:latin typeface="+mn-lt"/>
                <a:ea typeface="+mn-ea"/>
                <a:cs typeface="+mn-cs"/>
              </a:rPr>
              <a:t>Rewards outweigh the Risks</a:t>
            </a:r>
            <a:endParaRPr lang="en-US" dirty="0" smtClean="0">
              <a:solidFill>
                <a:srgbClr val="FFFFFF"/>
              </a:solidFill>
            </a:endParaRPr>
          </a:p>
        </p:txBody>
      </p:sp>
    </p:spTree>
    <p:extLst>
      <p:ext uri="{BB962C8B-B14F-4D97-AF65-F5344CB8AC3E}">
        <p14:creationId xmlns:p14="http://schemas.microsoft.com/office/powerpoint/2010/main" val="50469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dirty="0" smtClean="0">
                <a:solidFill>
                  <a:srgbClr val="FFFFFF"/>
                </a:solidFill>
                <a:latin typeface="+mj-lt"/>
                <a:ea typeface="+mj-ea"/>
                <a:cs typeface="+mj-cs"/>
              </a:rPr>
              <a:t>Understanding the </a:t>
            </a:r>
            <a:r>
              <a:rPr lang="en-US" sz="4400" dirty="0" smtClean="0">
                <a:solidFill>
                  <a:srgbClr val="FFFFFF"/>
                </a:solidFill>
              </a:rPr>
              <a:t>S</a:t>
            </a:r>
            <a:r>
              <a:rPr lang="en-US" sz="4400" dirty="0" smtClean="0">
                <a:solidFill>
                  <a:srgbClr val="FFFFFF"/>
                </a:solidFill>
                <a:latin typeface="+mj-lt"/>
                <a:ea typeface="+mj-ea"/>
                <a:cs typeface="+mj-cs"/>
              </a:rPr>
              <a:t>ale </a:t>
            </a:r>
            <a:r>
              <a:rPr lang="en-US" sz="4400" dirty="0">
                <a:solidFill>
                  <a:srgbClr val="FFFFFF"/>
                </a:solidFill>
              </a:rPr>
              <a:t>P</a:t>
            </a:r>
            <a:r>
              <a:rPr lang="en-US" sz="4400" dirty="0" smtClean="0">
                <a:solidFill>
                  <a:srgbClr val="FFFFFF"/>
                </a:solidFill>
                <a:latin typeface="+mj-lt"/>
                <a:ea typeface="+mj-ea"/>
                <a:cs typeface="+mj-cs"/>
              </a:rPr>
              <a:t>rocess</a:t>
            </a:r>
            <a:endParaRPr lang="en-US" sz="4400" dirty="0">
              <a:solidFill>
                <a:srgbClr val="FFFFFF"/>
              </a:solidFill>
            </a:endParaRPr>
          </a:p>
        </p:txBody>
      </p:sp>
      <p:sp>
        <p:nvSpPr>
          <p:cNvPr id="3" name="Content Placeholder 2"/>
          <p:cNvSpPr>
            <a:spLocks noGrp="1"/>
          </p:cNvSpPr>
          <p:nvPr>
            <p:ph idx="1"/>
          </p:nvPr>
        </p:nvSpPr>
        <p:spPr/>
        <p:txBody>
          <a:bodyPr>
            <a:normAutofit fontScale="85000" lnSpcReduction="20000"/>
          </a:bodyPr>
          <a:lstStyle/>
          <a:p>
            <a:pPr lvl="0"/>
            <a:r>
              <a:rPr lang="en-US" sz="4400" dirty="0" smtClean="0">
                <a:solidFill>
                  <a:srgbClr val="FFFFFF"/>
                </a:solidFill>
                <a:latin typeface="+mj-lt"/>
                <a:ea typeface="+mj-ea"/>
                <a:cs typeface="+mj-cs"/>
              </a:rPr>
              <a:t>Finding the Buyer</a:t>
            </a:r>
          </a:p>
          <a:p>
            <a:pPr lvl="1"/>
            <a:r>
              <a:rPr lang="en-US" sz="4000" kern="1200" dirty="0" smtClean="0">
                <a:solidFill>
                  <a:srgbClr val="FFFFFF"/>
                </a:solidFill>
                <a:effectLst/>
                <a:latin typeface="+mj-lt"/>
                <a:ea typeface="+mj-ea"/>
                <a:cs typeface="+mj-cs"/>
              </a:rPr>
              <a:t>Auction</a:t>
            </a:r>
          </a:p>
          <a:p>
            <a:pPr lvl="1"/>
            <a:r>
              <a:rPr lang="en-US" sz="4000" dirty="0" smtClean="0">
                <a:solidFill>
                  <a:srgbClr val="FFFFFF"/>
                </a:solidFill>
                <a:latin typeface="+mj-lt"/>
                <a:ea typeface="+mj-ea"/>
                <a:cs typeface="+mj-cs"/>
              </a:rPr>
              <a:t>P</a:t>
            </a:r>
            <a:r>
              <a:rPr lang="en-US" sz="4000" kern="1200" dirty="0" smtClean="0">
                <a:solidFill>
                  <a:srgbClr val="FFFFFF"/>
                </a:solidFill>
                <a:effectLst/>
                <a:latin typeface="+mj-lt"/>
                <a:ea typeface="+mj-ea"/>
                <a:cs typeface="+mj-cs"/>
              </a:rPr>
              <a:t>reemptive offer </a:t>
            </a:r>
          </a:p>
          <a:p>
            <a:pPr lvl="1"/>
            <a:r>
              <a:rPr lang="en-US" sz="4000" kern="1200" dirty="0" smtClean="0">
                <a:solidFill>
                  <a:srgbClr val="FFFFFF"/>
                </a:solidFill>
                <a:effectLst/>
                <a:latin typeface="+mj-lt"/>
                <a:ea typeface="+mj-ea"/>
                <a:cs typeface="+mj-cs"/>
              </a:rPr>
              <a:t>Negotiated deal</a:t>
            </a:r>
          </a:p>
          <a:p>
            <a:pPr lvl="0"/>
            <a:r>
              <a:rPr lang="en-US" sz="4400" kern="1200" dirty="0" smtClean="0">
                <a:solidFill>
                  <a:srgbClr val="FFFFFF"/>
                </a:solidFill>
                <a:effectLst/>
                <a:latin typeface="+mj-lt"/>
                <a:ea typeface="+mj-ea"/>
                <a:cs typeface="+mj-cs"/>
              </a:rPr>
              <a:t>LOI</a:t>
            </a:r>
          </a:p>
          <a:p>
            <a:pPr lvl="0"/>
            <a:r>
              <a:rPr lang="en-US" sz="4400" kern="1200" dirty="0" smtClean="0">
                <a:solidFill>
                  <a:srgbClr val="FFFFFF"/>
                </a:solidFill>
                <a:effectLst/>
                <a:latin typeface="+mj-lt"/>
                <a:ea typeface="+mj-ea"/>
                <a:cs typeface="+mj-cs"/>
              </a:rPr>
              <a:t>Due diligence</a:t>
            </a:r>
          </a:p>
          <a:p>
            <a:pPr lvl="0"/>
            <a:r>
              <a:rPr lang="en-US" sz="4400" kern="1200" dirty="0" smtClean="0">
                <a:solidFill>
                  <a:srgbClr val="FFFFFF"/>
                </a:solidFill>
                <a:effectLst/>
                <a:latin typeface="+mj-lt"/>
                <a:ea typeface="+mj-ea"/>
                <a:cs typeface="+mj-cs"/>
              </a:rPr>
              <a:t>Team</a:t>
            </a:r>
          </a:p>
          <a:p>
            <a:pPr lvl="0"/>
            <a:r>
              <a:rPr lang="en-US" sz="4400" kern="1200" dirty="0" smtClean="0">
                <a:solidFill>
                  <a:srgbClr val="FFFFFF"/>
                </a:solidFill>
                <a:effectLst/>
                <a:latin typeface="+mj-lt"/>
                <a:ea typeface="+mj-ea"/>
                <a:cs typeface="+mj-cs"/>
              </a:rPr>
              <a:t>Costs, time</a:t>
            </a:r>
          </a:p>
        </p:txBody>
      </p:sp>
    </p:spTree>
    <p:extLst>
      <p:ext uri="{BB962C8B-B14F-4D97-AF65-F5344CB8AC3E}">
        <p14:creationId xmlns:p14="http://schemas.microsoft.com/office/powerpoint/2010/main" val="33200539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762000"/>
          </a:xfrm>
        </p:spPr>
        <p:txBody>
          <a:bodyPr>
            <a:noAutofit/>
          </a:bodyPr>
          <a:lstStyle/>
          <a:p>
            <a:pPr lvl="0"/>
            <a:r>
              <a:rPr lang="en-US" sz="4400" kern="1200" dirty="0" smtClean="0">
                <a:solidFill>
                  <a:srgbClr val="FFFFFF"/>
                </a:solidFill>
                <a:effectLst/>
                <a:latin typeface="+mj-lt"/>
                <a:ea typeface="+mj-ea"/>
                <a:cs typeface="+mj-cs"/>
              </a:rPr>
              <a:t>Buyers</a:t>
            </a:r>
            <a:endParaRPr lang="en-US" sz="4400" dirty="0">
              <a:solidFill>
                <a:srgbClr val="FFFFFF"/>
              </a:solidFill>
            </a:endParaRPr>
          </a:p>
        </p:txBody>
      </p:sp>
      <p:sp>
        <p:nvSpPr>
          <p:cNvPr id="3" name="Content Placeholder 2"/>
          <p:cNvSpPr>
            <a:spLocks noGrp="1"/>
          </p:cNvSpPr>
          <p:nvPr>
            <p:ph idx="1"/>
          </p:nvPr>
        </p:nvSpPr>
        <p:spPr/>
        <p:txBody>
          <a:bodyPr>
            <a:noAutofit/>
          </a:bodyPr>
          <a:lstStyle/>
          <a:p>
            <a:r>
              <a:rPr lang="en-US" sz="3600" dirty="0" smtClean="0"/>
              <a:t>Four Consolidators</a:t>
            </a:r>
          </a:p>
          <a:p>
            <a:r>
              <a:rPr lang="en-US" sz="3600" dirty="0" smtClean="0"/>
              <a:t>Regional MSOs</a:t>
            </a:r>
          </a:p>
          <a:p>
            <a:r>
              <a:rPr lang="en-US" sz="3600" dirty="0"/>
              <a:t>Canadian MSOs</a:t>
            </a:r>
          </a:p>
          <a:p>
            <a:r>
              <a:rPr lang="en-US" sz="3600" dirty="0" smtClean="0"/>
              <a:t>US Private Equity</a:t>
            </a:r>
          </a:p>
          <a:p>
            <a:r>
              <a:rPr lang="en-US" sz="3600" dirty="0" smtClean="0"/>
              <a:t>Offshore Private Equity</a:t>
            </a:r>
            <a:endParaRPr lang="en-US" sz="3600" dirty="0"/>
          </a:p>
        </p:txBody>
      </p:sp>
    </p:spTree>
    <p:extLst>
      <p:ext uri="{BB962C8B-B14F-4D97-AF65-F5344CB8AC3E}">
        <p14:creationId xmlns:p14="http://schemas.microsoft.com/office/powerpoint/2010/main" val="7969471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762000"/>
          </a:xfrm>
        </p:spPr>
        <p:txBody>
          <a:bodyPr>
            <a:noAutofit/>
          </a:bodyPr>
          <a:lstStyle/>
          <a:p>
            <a:pPr lvl="0"/>
            <a:r>
              <a:rPr lang="en-US" sz="4400" kern="1200" dirty="0" smtClean="0">
                <a:solidFill>
                  <a:srgbClr val="FFFFFF"/>
                </a:solidFill>
                <a:effectLst/>
                <a:latin typeface="+mj-lt"/>
                <a:ea typeface="+mj-ea"/>
                <a:cs typeface="+mj-cs"/>
              </a:rPr>
              <a:t>Trends in Value</a:t>
            </a:r>
            <a:endParaRPr lang="en-US" sz="4400" dirty="0">
              <a:solidFill>
                <a:srgbClr val="FFFFFF"/>
              </a:solidFill>
            </a:endParaRPr>
          </a:p>
        </p:txBody>
      </p:sp>
      <p:sp>
        <p:nvSpPr>
          <p:cNvPr id="3" name="Content Placeholder 2"/>
          <p:cNvSpPr>
            <a:spLocks noGrp="1"/>
          </p:cNvSpPr>
          <p:nvPr>
            <p:ph idx="1"/>
          </p:nvPr>
        </p:nvSpPr>
        <p:spPr/>
        <p:txBody>
          <a:bodyPr>
            <a:noAutofit/>
          </a:bodyPr>
          <a:lstStyle/>
          <a:p>
            <a:r>
              <a:rPr lang="en-US" sz="3600" dirty="0" smtClean="0"/>
              <a:t>Consolidators</a:t>
            </a:r>
          </a:p>
          <a:p>
            <a:r>
              <a:rPr lang="en-US" sz="3600" dirty="0" smtClean="0"/>
              <a:t>Platforms</a:t>
            </a:r>
          </a:p>
          <a:p>
            <a:r>
              <a:rPr lang="en-US" sz="3600" dirty="0" smtClean="0"/>
              <a:t>Bolt-</a:t>
            </a:r>
            <a:r>
              <a:rPr lang="en-US" sz="3600" dirty="0" err="1" smtClean="0"/>
              <a:t>ons</a:t>
            </a:r>
            <a:r>
              <a:rPr lang="en-US" sz="3600" dirty="0" smtClean="0"/>
              <a:t>, tuck-ins</a:t>
            </a:r>
          </a:p>
          <a:p>
            <a:r>
              <a:rPr lang="en-US" sz="3600" dirty="0" smtClean="0"/>
              <a:t>Single shops</a:t>
            </a:r>
          </a:p>
          <a:p>
            <a:r>
              <a:rPr lang="en-US" sz="3600" dirty="0" smtClean="0"/>
              <a:t>Tertiary markets</a:t>
            </a:r>
          </a:p>
          <a:p>
            <a:r>
              <a:rPr lang="en-US" sz="3600" dirty="0" smtClean="0"/>
              <a:t>Brownfields</a:t>
            </a:r>
          </a:p>
          <a:p>
            <a:r>
              <a:rPr lang="en-US" sz="3600" dirty="0" smtClean="0"/>
              <a:t>Greenfields</a:t>
            </a:r>
            <a:endParaRPr lang="en-US" sz="3600" dirty="0"/>
          </a:p>
        </p:txBody>
      </p:sp>
    </p:spTree>
    <p:extLst>
      <p:ext uri="{BB962C8B-B14F-4D97-AF65-F5344CB8AC3E}">
        <p14:creationId xmlns:p14="http://schemas.microsoft.com/office/powerpoint/2010/main" val="4221517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762000"/>
          </a:xfrm>
        </p:spPr>
        <p:txBody>
          <a:bodyPr>
            <a:noAutofit/>
          </a:bodyPr>
          <a:lstStyle/>
          <a:p>
            <a:pPr lvl="0"/>
            <a:r>
              <a:rPr lang="en-US" sz="4400" kern="1200" dirty="0" smtClean="0">
                <a:solidFill>
                  <a:srgbClr val="FFFFFF"/>
                </a:solidFill>
                <a:effectLst/>
                <a:latin typeface="+mj-lt"/>
                <a:ea typeface="+mj-ea"/>
                <a:cs typeface="+mj-cs"/>
              </a:rPr>
              <a:t>Trends in Deal </a:t>
            </a:r>
            <a:r>
              <a:rPr lang="en-US" sz="4400" dirty="0">
                <a:solidFill>
                  <a:srgbClr val="FFFFFF"/>
                </a:solidFill>
              </a:rPr>
              <a:t>S</a:t>
            </a:r>
            <a:r>
              <a:rPr lang="en-US" sz="4400" kern="1200" dirty="0" smtClean="0">
                <a:solidFill>
                  <a:srgbClr val="FFFFFF"/>
                </a:solidFill>
                <a:effectLst/>
                <a:latin typeface="+mj-lt"/>
                <a:ea typeface="+mj-ea"/>
                <a:cs typeface="+mj-cs"/>
              </a:rPr>
              <a:t>tructure</a:t>
            </a:r>
            <a:endParaRPr lang="en-US" sz="4400" dirty="0">
              <a:solidFill>
                <a:srgbClr val="FFFFFF"/>
              </a:solidFill>
            </a:endParaRPr>
          </a:p>
        </p:txBody>
      </p:sp>
      <p:sp>
        <p:nvSpPr>
          <p:cNvPr id="3" name="Content Placeholder 2"/>
          <p:cNvSpPr>
            <a:spLocks noGrp="1"/>
          </p:cNvSpPr>
          <p:nvPr>
            <p:ph idx="1"/>
          </p:nvPr>
        </p:nvSpPr>
        <p:spPr/>
        <p:txBody>
          <a:bodyPr>
            <a:noAutofit/>
          </a:bodyPr>
          <a:lstStyle/>
          <a:p>
            <a:r>
              <a:rPr lang="en-US" sz="3600" dirty="0" smtClean="0"/>
              <a:t>Asset Purchases</a:t>
            </a:r>
          </a:p>
          <a:p>
            <a:r>
              <a:rPr lang="en-US" sz="3600" dirty="0" smtClean="0"/>
              <a:t>Stock Deals</a:t>
            </a:r>
          </a:p>
          <a:p>
            <a:r>
              <a:rPr lang="en-US" sz="3600" dirty="0" smtClean="0"/>
              <a:t>Equity in Acquirer</a:t>
            </a:r>
          </a:p>
          <a:p>
            <a:r>
              <a:rPr lang="en-US" sz="3600" dirty="0" smtClean="0"/>
              <a:t>Real Estate</a:t>
            </a:r>
          </a:p>
          <a:p>
            <a:endParaRPr lang="en-US" sz="3600" dirty="0"/>
          </a:p>
        </p:txBody>
      </p:sp>
    </p:spTree>
    <p:extLst>
      <p:ext uri="{BB962C8B-B14F-4D97-AF65-F5344CB8AC3E}">
        <p14:creationId xmlns:p14="http://schemas.microsoft.com/office/powerpoint/2010/main" val="28205242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Continuum</a:t>
            </a:r>
            <a:endParaRPr lang="en-US" dirty="0"/>
          </a:p>
        </p:txBody>
      </p:sp>
      <p:sp>
        <p:nvSpPr>
          <p:cNvPr id="3" name="Content Placeholder 2"/>
          <p:cNvSpPr>
            <a:spLocks noGrp="1"/>
          </p:cNvSpPr>
          <p:nvPr>
            <p:ph idx="1"/>
          </p:nvPr>
        </p:nvSpPr>
        <p:spPr/>
        <p:txBody>
          <a:bodyPr/>
          <a:lstStyle/>
          <a:p>
            <a:r>
              <a:rPr lang="en-US" dirty="0" smtClean="0"/>
              <a:t>Balance Sheet Basics</a:t>
            </a:r>
          </a:p>
          <a:p>
            <a:r>
              <a:rPr lang="en-US" dirty="0" smtClean="0"/>
              <a:t>Sources of Capital</a:t>
            </a:r>
          </a:p>
          <a:p>
            <a:r>
              <a:rPr lang="en-US" dirty="0" smtClean="0"/>
              <a:t>Cost of Capital</a:t>
            </a:r>
          </a:p>
          <a:p>
            <a:r>
              <a:rPr lang="en-US" dirty="0" smtClean="0"/>
              <a:t>Capital Raising Process</a:t>
            </a:r>
          </a:p>
          <a:p>
            <a:r>
              <a:rPr lang="en-US" dirty="0" smtClean="0"/>
              <a:t>Lessons Learned</a:t>
            </a:r>
          </a:p>
        </p:txBody>
      </p:sp>
    </p:spTree>
    <p:extLst>
      <p:ext uri="{BB962C8B-B14F-4D97-AF65-F5344CB8AC3E}">
        <p14:creationId xmlns:p14="http://schemas.microsoft.com/office/powerpoint/2010/main" val="99777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 Sheet Basics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7832971"/>
              </p:ext>
            </p:extLst>
          </p:nvPr>
        </p:nvGraphicFramePr>
        <p:xfrm>
          <a:off x="457200" y="1600200"/>
          <a:ext cx="8229600" cy="4798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71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Risk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9713699"/>
              </p:ext>
            </p:extLst>
          </p:nvPr>
        </p:nvGraphicFramePr>
        <p:xfrm>
          <a:off x="626595" y="1583488"/>
          <a:ext cx="581741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383421702"/>
              </p:ext>
            </p:extLst>
          </p:nvPr>
        </p:nvGraphicFramePr>
        <p:xfrm>
          <a:off x="6809775" y="3397957"/>
          <a:ext cx="1980163" cy="24260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90800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Risk</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413291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703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Financing Sources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776116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27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447800"/>
            <a:ext cx="8737600" cy="2155825"/>
          </a:xfrm>
        </p:spPr>
        <p:txBody>
          <a:bodyPr>
            <a:normAutofit/>
          </a:bodyPr>
          <a:lstStyle/>
          <a:p>
            <a:r>
              <a:rPr lang="en-US" sz="6700" b="1" dirty="0" smtClean="0">
                <a:effectLst/>
                <a:latin typeface="+mj-lt"/>
                <a:ea typeface="+mj-ea"/>
                <a:cs typeface="+mj-cs"/>
              </a:rPr>
              <a:t>The ABCs of Financing</a:t>
            </a:r>
            <a:endParaRPr lang="en-US" dirty="0">
              <a:solidFill>
                <a:schemeClr val="bg1"/>
              </a:solidFill>
            </a:endParaRPr>
          </a:p>
        </p:txBody>
      </p:sp>
      <p:sp>
        <p:nvSpPr>
          <p:cNvPr id="3" name="Subtitle 2"/>
          <p:cNvSpPr>
            <a:spLocks noGrp="1"/>
          </p:cNvSpPr>
          <p:nvPr>
            <p:ph type="subTitle" idx="1"/>
          </p:nvPr>
        </p:nvSpPr>
        <p:spPr/>
        <p:txBody>
          <a:bodyPr>
            <a:normAutofit/>
          </a:bodyPr>
          <a:lstStyle/>
          <a:p>
            <a:r>
              <a:rPr lang="en-US" sz="6000" b="1" dirty="0">
                <a:effectLst/>
              </a:rPr>
              <a:t>MSO Alternatives:</a:t>
            </a:r>
            <a:br>
              <a:rPr lang="en-US" sz="6000" b="1" dirty="0">
                <a:effectLst/>
              </a:rPr>
            </a:br>
            <a:endParaRPr lang="en-US" sz="6000" dirty="0"/>
          </a:p>
        </p:txBody>
      </p:sp>
    </p:spTree>
    <p:extLst>
      <p:ext uri="{BB962C8B-B14F-4D97-AF65-F5344CB8AC3E}">
        <p14:creationId xmlns:p14="http://schemas.microsoft.com/office/powerpoint/2010/main" val="39659174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Capital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6049510"/>
              </p:ext>
            </p:extLst>
          </p:nvPr>
        </p:nvGraphicFramePr>
        <p:xfrm>
          <a:off x="532580" y="2247491"/>
          <a:ext cx="8154219" cy="4430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752991263"/>
              </p:ext>
            </p:extLst>
          </p:nvPr>
        </p:nvGraphicFramePr>
        <p:xfrm>
          <a:off x="457200" y="1122516"/>
          <a:ext cx="8146026" cy="9914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247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Capital</a:t>
            </a:r>
            <a:endParaRPr lang="en-US" dirty="0"/>
          </a:p>
        </p:txBody>
      </p:sp>
      <p:sp>
        <p:nvSpPr>
          <p:cNvPr id="3" name="Content Placeholder 2"/>
          <p:cNvSpPr>
            <a:spLocks noGrp="1"/>
          </p:cNvSpPr>
          <p:nvPr>
            <p:ph idx="1"/>
          </p:nvPr>
        </p:nvSpPr>
        <p:spPr/>
        <p:txBody>
          <a:bodyPr>
            <a:normAutofit/>
          </a:bodyPr>
          <a:lstStyle/>
          <a:p>
            <a:r>
              <a:rPr lang="en-US" sz="2800" dirty="0" smtClean="0"/>
              <a:t>Debt</a:t>
            </a:r>
          </a:p>
          <a:p>
            <a:pPr lvl="1"/>
            <a:r>
              <a:rPr lang="en-US" sz="2400" dirty="0" smtClean="0"/>
              <a:t>Interest and principal payments</a:t>
            </a:r>
          </a:p>
          <a:p>
            <a:pPr lvl="1"/>
            <a:r>
              <a:rPr lang="en-US" sz="2400" dirty="0"/>
              <a:t>Personal guarantees </a:t>
            </a:r>
          </a:p>
          <a:p>
            <a:r>
              <a:rPr lang="en-US" sz="2800" dirty="0" smtClean="0"/>
              <a:t>Equity</a:t>
            </a:r>
          </a:p>
          <a:p>
            <a:pPr lvl="1"/>
            <a:r>
              <a:rPr lang="en-US" sz="2400" dirty="0" smtClean="0"/>
              <a:t>Future value</a:t>
            </a:r>
          </a:p>
          <a:p>
            <a:r>
              <a:rPr lang="en-US" sz="2800" dirty="0" smtClean="0"/>
              <a:t>Burden</a:t>
            </a:r>
          </a:p>
          <a:p>
            <a:pPr lvl="1"/>
            <a:r>
              <a:rPr lang="en-US" sz="2400" dirty="0" smtClean="0"/>
              <a:t>Distraction</a:t>
            </a:r>
          </a:p>
          <a:p>
            <a:pPr lvl="1"/>
            <a:r>
              <a:rPr lang="en-US" sz="2400" dirty="0" smtClean="0"/>
              <a:t>Reporting </a:t>
            </a:r>
          </a:p>
          <a:p>
            <a:pPr lvl="1"/>
            <a:r>
              <a:rPr lang="en-US" sz="2400" dirty="0" smtClean="0"/>
              <a:t>Covenants / inter-creditor issues</a:t>
            </a:r>
          </a:p>
        </p:txBody>
      </p:sp>
    </p:spTree>
    <p:extLst>
      <p:ext uri="{BB962C8B-B14F-4D97-AF65-F5344CB8AC3E}">
        <p14:creationId xmlns:p14="http://schemas.microsoft.com/office/powerpoint/2010/main" val="418727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Raising Process</a:t>
            </a:r>
            <a:endParaRPr lang="en-US" dirty="0"/>
          </a:p>
        </p:txBody>
      </p:sp>
      <p:sp>
        <p:nvSpPr>
          <p:cNvPr id="3" name="Content Placeholder 2"/>
          <p:cNvSpPr>
            <a:spLocks noGrp="1"/>
          </p:cNvSpPr>
          <p:nvPr>
            <p:ph idx="1"/>
          </p:nvPr>
        </p:nvSpPr>
        <p:spPr/>
        <p:txBody>
          <a:bodyPr>
            <a:noAutofit/>
          </a:bodyPr>
          <a:lstStyle/>
          <a:p>
            <a:r>
              <a:rPr lang="en-US" sz="2800" dirty="0" smtClean="0"/>
              <a:t>The Story</a:t>
            </a:r>
          </a:p>
          <a:p>
            <a:pPr lvl="1"/>
            <a:r>
              <a:rPr lang="en-US" sz="2400" dirty="0" smtClean="0"/>
              <a:t>Industry</a:t>
            </a:r>
          </a:p>
          <a:p>
            <a:pPr lvl="1"/>
            <a:r>
              <a:rPr lang="en-US" sz="2400" dirty="0" smtClean="0"/>
              <a:t>Business</a:t>
            </a:r>
          </a:p>
          <a:p>
            <a:pPr lvl="1"/>
            <a:r>
              <a:rPr lang="en-US" sz="2400" dirty="0" smtClean="0"/>
              <a:t>Owner</a:t>
            </a:r>
          </a:p>
          <a:p>
            <a:r>
              <a:rPr lang="en-US" sz="2800" dirty="0" smtClean="0"/>
              <a:t>The Financials: Historical and Projected</a:t>
            </a:r>
          </a:p>
          <a:p>
            <a:pPr lvl="1"/>
            <a:r>
              <a:rPr lang="en-US" sz="2400" dirty="0" smtClean="0"/>
              <a:t>High Level</a:t>
            </a:r>
          </a:p>
          <a:p>
            <a:pPr lvl="1"/>
            <a:r>
              <a:rPr lang="en-US" sz="2400" dirty="0" smtClean="0"/>
              <a:t>Supporting Detail</a:t>
            </a:r>
          </a:p>
          <a:p>
            <a:pPr lvl="2"/>
            <a:r>
              <a:rPr lang="en-US" sz="2000" dirty="0" smtClean="0"/>
              <a:t>Location, Region, Corporate</a:t>
            </a:r>
          </a:p>
          <a:p>
            <a:pPr lvl="2"/>
            <a:r>
              <a:rPr lang="en-US" sz="2000" dirty="0" smtClean="0"/>
              <a:t>Monthly with adjustments </a:t>
            </a:r>
          </a:p>
          <a:p>
            <a:pPr lvl="1"/>
            <a:r>
              <a:rPr lang="en-US" sz="2400" dirty="0" smtClean="0"/>
              <a:t>Income Statement, Balance Sheet and Statement of Cash Flows</a:t>
            </a:r>
            <a:endParaRPr lang="en-US" sz="2400" dirty="0"/>
          </a:p>
        </p:txBody>
      </p:sp>
    </p:spTree>
    <p:extLst>
      <p:ext uri="{BB962C8B-B14F-4D97-AF65-F5344CB8AC3E}">
        <p14:creationId xmlns:p14="http://schemas.microsoft.com/office/powerpoint/2010/main" val="121090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r>
              <a:rPr lang="en-US" dirty="0" smtClean="0"/>
              <a:t>Be persistent</a:t>
            </a:r>
          </a:p>
          <a:p>
            <a:r>
              <a:rPr lang="en-US" dirty="0" smtClean="0"/>
              <a:t>Partnership equals relationship</a:t>
            </a:r>
          </a:p>
          <a:p>
            <a:pPr lvl="1"/>
            <a:r>
              <a:rPr lang="en-US" dirty="0" smtClean="0"/>
              <a:t>Choose wisely</a:t>
            </a:r>
          </a:p>
          <a:p>
            <a:pPr lvl="1"/>
            <a:r>
              <a:rPr lang="en-US" dirty="0" smtClean="0"/>
              <a:t>If performance goes “pear shaped,” relationships can change</a:t>
            </a:r>
          </a:p>
          <a:p>
            <a:r>
              <a:rPr lang="en-US" dirty="0" smtClean="0"/>
              <a:t>Financial risk compounds business risk</a:t>
            </a:r>
          </a:p>
          <a:p>
            <a:pPr lvl="1"/>
            <a:r>
              <a:rPr lang="en-US" dirty="0" smtClean="0"/>
              <a:t>Design the balance sheet accordingly </a:t>
            </a:r>
          </a:p>
          <a:p>
            <a:r>
              <a:rPr lang="en-US" dirty="0"/>
              <a:t>Keep yours eyes on the road</a:t>
            </a:r>
          </a:p>
          <a:p>
            <a:pPr lvl="1"/>
            <a:r>
              <a:rPr lang="en-US" dirty="0"/>
              <a:t>Delivering </a:t>
            </a:r>
            <a:r>
              <a:rPr lang="en-US" dirty="0" smtClean="0"/>
              <a:t>budgeted </a:t>
            </a:r>
            <a:r>
              <a:rPr lang="en-US" dirty="0"/>
              <a:t>performance is </a:t>
            </a:r>
            <a:r>
              <a:rPr lang="en-US" dirty="0" smtClean="0"/>
              <a:t>vital</a:t>
            </a:r>
            <a:endParaRPr lang="en-US" dirty="0"/>
          </a:p>
        </p:txBody>
      </p:sp>
    </p:spTree>
    <p:extLst>
      <p:ext uri="{BB962C8B-B14F-4D97-AF65-F5344CB8AC3E}">
        <p14:creationId xmlns:p14="http://schemas.microsoft.com/office/powerpoint/2010/main" val="886329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Peninsula Capital Partners, LLC</a:t>
            </a:r>
            <a:endParaRPr lang="en-US" dirty="0"/>
          </a:p>
        </p:txBody>
      </p:sp>
      <p:sp>
        <p:nvSpPr>
          <p:cNvPr id="3" name="Content Placeholder 2"/>
          <p:cNvSpPr>
            <a:spLocks noGrp="1"/>
          </p:cNvSpPr>
          <p:nvPr>
            <p:ph idx="1"/>
          </p:nvPr>
        </p:nvSpPr>
        <p:spPr/>
        <p:txBody>
          <a:bodyPr>
            <a:normAutofit/>
          </a:bodyPr>
          <a:lstStyle/>
          <a:p>
            <a:r>
              <a:rPr lang="en-US" dirty="0" smtClean="0"/>
              <a:t>PCP is based in Detroit, MI. </a:t>
            </a:r>
          </a:p>
          <a:p>
            <a:r>
              <a:rPr lang="en-US" dirty="0" smtClean="0"/>
              <a:t>Founded in 1996, PCP has made over 140 investments representing more than $1.1B in invested capital in five different funds.  </a:t>
            </a:r>
          </a:p>
          <a:p>
            <a:r>
              <a:rPr lang="en-US" dirty="0" smtClean="0"/>
              <a:t>Seven investment professionals along with a four-person support staff.  </a:t>
            </a:r>
          </a:p>
          <a:p>
            <a:r>
              <a:rPr lang="en-US" dirty="0" smtClean="0"/>
              <a:t>Joined in 1996 after nearly 10 years as a senior lender with Citibank and </a:t>
            </a:r>
            <a:r>
              <a:rPr lang="en-US" dirty="0" err="1" smtClean="0"/>
              <a:t>Societe</a:t>
            </a:r>
            <a:r>
              <a:rPr lang="en-US" dirty="0" smtClean="0"/>
              <a:t> </a:t>
            </a:r>
            <a:r>
              <a:rPr lang="en-US" dirty="0" err="1" smtClean="0"/>
              <a:t>Generale</a:t>
            </a:r>
            <a:r>
              <a:rPr lang="en-US" dirty="0" smtClean="0"/>
              <a:t>.</a:t>
            </a:r>
          </a:p>
          <a:p>
            <a:r>
              <a:rPr lang="en-US" dirty="0" smtClean="0"/>
              <a:t>Currently investing The Peninsula Fund V, L.P., a fund with $389MM in committed capital.</a:t>
            </a:r>
          </a:p>
        </p:txBody>
      </p:sp>
    </p:spTree>
    <p:extLst>
      <p:ext uri="{BB962C8B-B14F-4D97-AF65-F5344CB8AC3E}">
        <p14:creationId xmlns:p14="http://schemas.microsoft.com/office/powerpoint/2010/main" val="32214069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Peninsula Capital Partners, LLC</a:t>
            </a:r>
            <a:endParaRPr lang="en-US" dirty="0"/>
          </a:p>
        </p:txBody>
      </p:sp>
      <p:sp>
        <p:nvSpPr>
          <p:cNvPr id="3" name="Content Placeholder 2"/>
          <p:cNvSpPr>
            <a:spLocks noGrp="1"/>
          </p:cNvSpPr>
          <p:nvPr>
            <p:ph idx="1"/>
          </p:nvPr>
        </p:nvSpPr>
        <p:spPr/>
        <p:txBody>
          <a:bodyPr>
            <a:normAutofit/>
          </a:bodyPr>
          <a:lstStyle/>
          <a:p>
            <a:r>
              <a:rPr lang="en-US" dirty="0" smtClean="0"/>
              <a:t>Focused on lower middle market companies based in the US and Canada with at least $10MM in revenues and $2MM in EBITDA.  </a:t>
            </a:r>
          </a:p>
          <a:p>
            <a:r>
              <a:rPr lang="en-US" dirty="0" smtClean="0"/>
              <a:t>Minimum investment size $5MM structured as mezzanine debt, preferred stock, and/or common equity.</a:t>
            </a:r>
          </a:p>
          <a:p>
            <a:r>
              <a:rPr lang="en-US" dirty="0" smtClean="0"/>
              <a:t>Unique strategy targeting non-sponsored transactions including recaps, strategic acquisition financing, partner buyouts, MBO, growth financings and majority/minority equity sales.</a:t>
            </a:r>
          </a:p>
        </p:txBody>
      </p:sp>
    </p:spTree>
    <p:extLst>
      <p:ext uri="{BB962C8B-B14F-4D97-AF65-F5344CB8AC3E}">
        <p14:creationId xmlns:p14="http://schemas.microsoft.com/office/powerpoint/2010/main" val="10742222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Peninsula Capital Partners MSO Experience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Whitewater Brands – Caldwell, ID</a:t>
            </a:r>
          </a:p>
          <a:p>
            <a:pPr lvl="1"/>
            <a:r>
              <a:rPr lang="en-US" dirty="0" smtClean="0"/>
              <a:t>Two operating subsidiaries; IDEA and Collision Services.  </a:t>
            </a:r>
          </a:p>
          <a:p>
            <a:pPr lvl="1"/>
            <a:r>
              <a:rPr lang="en-US" dirty="0" smtClean="0"/>
              <a:t>Companies serve as a one-stop shop for all printed products (e.g. hang tags, floor mats, etc.) and tools and equipment used in collision repair shops.  </a:t>
            </a:r>
          </a:p>
          <a:p>
            <a:pPr lvl="1"/>
            <a:r>
              <a:rPr lang="en-US" dirty="0" smtClean="0"/>
              <a:t>Backed independent sponsor to purchase company from investor/owners.  </a:t>
            </a:r>
          </a:p>
          <a:p>
            <a:pPr lvl="1"/>
            <a:r>
              <a:rPr lang="en-US" dirty="0" smtClean="0"/>
              <a:t>Provided a mix of mezzanine debt and preferred stock to acquire a majority stake in the company.</a:t>
            </a:r>
          </a:p>
          <a:p>
            <a:r>
              <a:rPr lang="en-US" dirty="0" err="1" smtClean="0"/>
              <a:t>Herbers</a:t>
            </a:r>
            <a:r>
              <a:rPr lang="en-US" dirty="0" smtClean="0"/>
              <a:t> </a:t>
            </a:r>
            <a:r>
              <a:rPr lang="en-US" dirty="0" err="1" smtClean="0"/>
              <a:t>Autobody</a:t>
            </a:r>
            <a:r>
              <a:rPr lang="en-US" dirty="0" smtClean="0"/>
              <a:t> Repair Ltd. – Edmonton, Alberta</a:t>
            </a:r>
          </a:p>
          <a:p>
            <a:pPr lvl="1"/>
            <a:r>
              <a:rPr lang="en-US" dirty="0" smtClean="0"/>
              <a:t>A five-location MSO </a:t>
            </a:r>
          </a:p>
          <a:p>
            <a:pPr lvl="1"/>
            <a:r>
              <a:rPr lang="en-US" dirty="0" smtClean="0"/>
              <a:t>Backed independent sponsor to purchase company from the son of the founder</a:t>
            </a:r>
          </a:p>
          <a:p>
            <a:pPr lvl="1"/>
            <a:r>
              <a:rPr lang="en-US" dirty="0" smtClean="0"/>
              <a:t>Provided a mix of mezzanine debt and preferred stock to acquire a majority stake in the company.</a:t>
            </a:r>
          </a:p>
        </p:txBody>
      </p:sp>
    </p:spTree>
    <p:extLst>
      <p:ext uri="{BB962C8B-B14F-4D97-AF65-F5344CB8AC3E}">
        <p14:creationId xmlns:p14="http://schemas.microsoft.com/office/powerpoint/2010/main" val="2287263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1200" spc="0" dirty="0" smtClean="0">
                <a:solidFill>
                  <a:schemeClr val="bg1"/>
                </a:solidFill>
                <a:effectLst/>
                <a:latin typeface="Arial" panose="020B0604020202020204" pitchFamily="34" charset="0"/>
                <a:ea typeface="Roboto Lt" pitchFamily="2" charset="0"/>
                <a:cs typeface="Arial" panose="020B0604020202020204" pitchFamily="34" charset="0"/>
              </a:rPr>
              <a:t>Strategy Options</a:t>
            </a:r>
            <a:endParaRPr lang="en-US" dirty="0"/>
          </a:p>
        </p:txBody>
      </p:sp>
      <p:sp>
        <p:nvSpPr>
          <p:cNvPr id="3" name="Content Placeholder 2"/>
          <p:cNvSpPr>
            <a:spLocks noGrp="1"/>
          </p:cNvSpPr>
          <p:nvPr>
            <p:ph idx="1"/>
          </p:nvPr>
        </p:nvSpPr>
        <p:spPr/>
        <p:txBody>
          <a:bodyPr/>
          <a:lstStyle/>
          <a:p>
            <a:pPr lvl="0"/>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Cash Flow Maximization – </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“Milk the Cow,” improve operations, organic growth in existing locations</a:t>
            </a:r>
          </a:p>
          <a:p>
            <a:pPr lvl="0"/>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Growth – </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Organic growth with existing and new locations and acquisitions of competitors (existing and new markets)</a:t>
            </a:r>
          </a:p>
          <a:p>
            <a:pPr lvl="0"/>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Partner – </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Minority or majority sale to strategic or financial buyer</a:t>
            </a:r>
          </a:p>
          <a:p>
            <a:pPr lvl="0"/>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Sell – </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Large majority or total sale to strategic buyer or financial buyer</a:t>
            </a:r>
          </a:p>
        </p:txBody>
      </p:sp>
    </p:spTree>
    <p:extLst>
      <p:ext uri="{BB962C8B-B14F-4D97-AF65-F5344CB8AC3E}">
        <p14:creationId xmlns:p14="http://schemas.microsoft.com/office/powerpoint/2010/main" val="3457429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1200" spc="0" dirty="0" smtClean="0">
                <a:solidFill>
                  <a:schemeClr val="bg1"/>
                </a:solidFill>
                <a:effectLst/>
                <a:latin typeface="Arial" panose="020B0604020202020204" pitchFamily="34" charset="0"/>
                <a:ea typeface="Roboto Lt" pitchFamily="2" charset="0"/>
                <a:cs typeface="Arial" panose="020B0604020202020204" pitchFamily="34" charset="0"/>
              </a:rPr>
              <a:t>Capital Sources for Each Strategy</a:t>
            </a:r>
            <a:endParaRPr lang="en-US" dirty="0"/>
          </a:p>
        </p:txBody>
      </p:sp>
      <p:sp>
        <p:nvSpPr>
          <p:cNvPr id="3" name="Content Placeholder 2"/>
          <p:cNvSpPr>
            <a:spLocks noGrp="1"/>
          </p:cNvSpPr>
          <p:nvPr>
            <p:ph idx="1"/>
          </p:nvPr>
        </p:nvSpPr>
        <p:spPr/>
        <p:txBody>
          <a:bodyPr>
            <a:normAutofit/>
          </a:bodyPr>
          <a:lstStyle/>
          <a:p>
            <a:pPr lvl="0"/>
            <a:r>
              <a:rPr lang="en-US" sz="22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Cash Flow –</a:t>
            </a:r>
          </a:p>
          <a:p>
            <a:pPr lvl="1"/>
            <a:r>
              <a:rPr lang="en-US" sz="1600" dirty="0" smtClean="0">
                <a:effectLst/>
              </a:rPr>
              <a:t>Banks (ABL-oriented) to fund growth or dividend</a:t>
            </a:r>
          </a:p>
          <a:p>
            <a:pPr lvl="1"/>
            <a:r>
              <a:rPr lang="en-US" sz="1600" dirty="0" smtClean="0">
                <a:effectLst/>
              </a:rPr>
              <a:t>Mezzanine – leveraged dividend</a:t>
            </a:r>
          </a:p>
          <a:p>
            <a:pPr lvl="0"/>
            <a:r>
              <a:rPr lang="en-US" sz="22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Growth – </a:t>
            </a:r>
          </a:p>
          <a:p>
            <a:pPr lvl="1"/>
            <a:r>
              <a:rPr lang="en-US" sz="1600" dirty="0" smtClean="0">
                <a:effectLst/>
              </a:rPr>
              <a:t>Banks – ABL situations</a:t>
            </a:r>
          </a:p>
          <a:p>
            <a:pPr lvl="1"/>
            <a:r>
              <a:rPr lang="en-US" sz="1600" dirty="0" smtClean="0">
                <a:effectLst/>
              </a:rPr>
              <a:t>Finance Companies – cash flow situations</a:t>
            </a:r>
          </a:p>
          <a:p>
            <a:pPr lvl="1"/>
            <a:r>
              <a:rPr lang="en-US" sz="1600" dirty="0" smtClean="0">
                <a:effectLst/>
              </a:rPr>
              <a:t>Sellers – strategic acquisitions</a:t>
            </a:r>
          </a:p>
          <a:p>
            <a:pPr lvl="1"/>
            <a:r>
              <a:rPr lang="en-US" sz="1600" dirty="0" smtClean="0">
                <a:effectLst/>
              </a:rPr>
              <a:t>Mezzanine – Higher leverage situations, larger acquisitions</a:t>
            </a:r>
          </a:p>
          <a:p>
            <a:r>
              <a:rPr lang="en-US" sz="2200" b="1" dirty="0"/>
              <a:t>Partner –</a:t>
            </a:r>
          </a:p>
          <a:p>
            <a:pPr lvl="1"/>
            <a:r>
              <a:rPr lang="en-US" sz="1600" dirty="0" smtClean="0">
                <a:effectLst/>
              </a:rPr>
              <a:t>Mezzanine</a:t>
            </a:r>
          </a:p>
          <a:p>
            <a:pPr lvl="1"/>
            <a:r>
              <a:rPr lang="en-US" sz="1600" dirty="0" smtClean="0">
                <a:effectLst/>
              </a:rPr>
              <a:t>Private Equity</a:t>
            </a:r>
          </a:p>
          <a:p>
            <a:pPr lvl="0"/>
            <a:r>
              <a:rPr lang="en-US" sz="2200" b="1" dirty="0"/>
              <a:t>Sell – </a:t>
            </a:r>
          </a:p>
          <a:p>
            <a:pPr lvl="1"/>
            <a:r>
              <a:rPr lang="en-US" sz="1700" dirty="0" smtClean="0">
                <a:effectLst/>
              </a:rPr>
              <a:t>Private Equity</a:t>
            </a:r>
          </a:p>
          <a:p>
            <a:pPr lvl="1"/>
            <a:r>
              <a:rPr lang="en-US" sz="1700" dirty="0" smtClean="0">
                <a:effectLst/>
              </a:rPr>
              <a:t>Competitors</a:t>
            </a:r>
          </a:p>
        </p:txBody>
      </p:sp>
    </p:spTree>
    <p:extLst>
      <p:ext uri="{BB962C8B-B14F-4D97-AF65-F5344CB8AC3E}">
        <p14:creationId xmlns:p14="http://schemas.microsoft.com/office/powerpoint/2010/main" val="332560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i="1" kern="1200" spc="0" dirty="0" smtClean="0">
                <a:solidFill>
                  <a:schemeClr val="bg1"/>
                </a:solidFill>
                <a:effectLst/>
                <a:latin typeface="Arial" panose="020B0604020202020204" pitchFamily="34" charset="0"/>
                <a:ea typeface="Roboto Lt" pitchFamily="2" charset="0"/>
                <a:cs typeface="Arial" panose="020B0604020202020204" pitchFamily="34" charset="0"/>
              </a:rPr>
              <a:t>Pros and Cons of Financing Sources</a:t>
            </a:r>
            <a:r>
              <a:rPr lang="en-US" dirty="0" smtClean="0"/>
              <a:t>  - </a:t>
            </a:r>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Banks</a:t>
            </a:r>
            <a:endParaRPr lang="en-US" dirty="0"/>
          </a:p>
        </p:txBody>
      </p:sp>
      <p:sp>
        <p:nvSpPr>
          <p:cNvPr id="3" name="Content Placeholder 2"/>
          <p:cNvSpPr>
            <a:spLocks noGrp="1"/>
          </p:cNvSpPr>
          <p:nvPr>
            <p:ph idx="1"/>
          </p:nvPr>
        </p:nvSpPr>
        <p:spPr/>
        <p:txBody>
          <a:bodyPr/>
          <a:lstStyle/>
          <a:p>
            <a:pPr lvl="0"/>
            <a:r>
              <a:rPr lang="en-US" sz="2800" b="1" i="0" kern="1200" spc="0" smtClean="0">
                <a:solidFill>
                  <a:schemeClr val="bg1"/>
                </a:solidFill>
                <a:effectLst/>
                <a:latin typeface="Arial" panose="020B0604020202020204" pitchFamily="34" charset="0"/>
                <a:ea typeface="Roboto Lt" pitchFamily="2" charset="0"/>
                <a:cs typeface="Arial" panose="020B0604020202020204" pitchFamily="34" charset="0"/>
              </a:rPr>
              <a:t>Low cost</a:t>
            </a:r>
          </a:p>
          <a:p>
            <a:pPr lvl="0"/>
            <a:r>
              <a:rPr lang="en-US" sz="2800" b="1" i="0" kern="1200" spc="0" smtClean="0">
                <a:solidFill>
                  <a:schemeClr val="bg1"/>
                </a:solidFill>
                <a:effectLst/>
                <a:latin typeface="Arial" panose="020B0604020202020204" pitchFamily="34" charset="0"/>
                <a:ea typeface="Roboto Lt" pitchFamily="2" charset="0"/>
                <a:cs typeface="Arial" panose="020B0604020202020204" pitchFamily="34" charset="0"/>
              </a:rPr>
              <a:t>Easy to access/multiple providers</a:t>
            </a:r>
          </a:p>
          <a:p>
            <a:pPr lvl="0"/>
            <a:r>
              <a:rPr lang="en-US" sz="2800" b="1" i="0" kern="1200" spc="0" smtClean="0">
                <a:solidFill>
                  <a:schemeClr val="bg1"/>
                </a:solidFill>
                <a:effectLst/>
                <a:latin typeface="Arial" panose="020B0604020202020204" pitchFamily="34" charset="0"/>
                <a:ea typeface="Roboto Lt" pitchFamily="2" charset="0"/>
                <a:cs typeface="Arial" panose="020B0604020202020204" pitchFamily="34" charset="0"/>
              </a:rPr>
              <a:t>Local</a:t>
            </a:r>
          </a:p>
          <a:p>
            <a:pPr lvl="0"/>
            <a:r>
              <a:rPr lang="en-US" sz="2800" b="1" i="0" kern="1200" spc="0" smtClean="0">
                <a:solidFill>
                  <a:schemeClr val="bg1"/>
                </a:solidFill>
                <a:effectLst/>
                <a:latin typeface="Arial" panose="020B0604020202020204" pitchFamily="34" charset="0"/>
                <a:ea typeface="Roboto Lt" pitchFamily="2" charset="0"/>
                <a:cs typeface="Arial" panose="020B0604020202020204" pitchFamily="34" charset="0"/>
              </a:rPr>
              <a:t>Low risk tolerance</a:t>
            </a:r>
          </a:p>
          <a:p>
            <a:pPr lvl="0"/>
            <a:r>
              <a:rPr lang="en-US" sz="2800" b="1" i="0" kern="1200" spc="0" smtClean="0">
                <a:solidFill>
                  <a:schemeClr val="bg1"/>
                </a:solidFill>
                <a:effectLst/>
                <a:latin typeface="Arial" panose="020B0604020202020204" pitchFamily="34" charset="0"/>
                <a:ea typeface="Roboto Lt" pitchFamily="2" charset="0"/>
                <a:cs typeface="Arial" panose="020B0604020202020204" pitchFamily="34" charset="0"/>
              </a:rPr>
              <a:t>Limited structures/terms</a:t>
            </a:r>
          </a:p>
          <a:p>
            <a:pPr lvl="0"/>
            <a:r>
              <a:rPr lang="en-US" sz="3200" b="1" i="0" kern="1200" spc="0" smtClean="0">
                <a:solidFill>
                  <a:schemeClr val="bg1"/>
                </a:solidFill>
                <a:effectLst/>
                <a:latin typeface="Arial" panose="020B0604020202020204" pitchFamily="34" charset="0"/>
                <a:ea typeface="Roboto Lt" pitchFamily="2" charset="0"/>
                <a:cs typeface="Arial" panose="020B0604020202020204" pitchFamily="34" charset="0"/>
              </a:rPr>
              <a:t>Guarantees?</a:t>
            </a:r>
            <a:endParaRPr lang="en-US" smtClean="0"/>
          </a:p>
        </p:txBody>
      </p:sp>
    </p:spTree>
    <p:extLst>
      <p:ext uri="{BB962C8B-B14F-4D97-AF65-F5344CB8AC3E}">
        <p14:creationId xmlns:p14="http://schemas.microsoft.com/office/powerpoint/2010/main" val="221310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273800" cy="647700"/>
          </a:xfrm>
        </p:spPr>
        <p:txBody>
          <a:bodyPr/>
          <a:lstStyle/>
          <a:p>
            <a:pPr algn="ctr"/>
            <a:r>
              <a:rPr lang="en-US" dirty="0">
                <a:latin typeface="Adobe caslon pro"/>
                <a:cs typeface="Adobe caslon pro"/>
              </a:rPr>
              <a:t>Disclaimer</a:t>
            </a:r>
          </a:p>
        </p:txBody>
      </p:sp>
      <p:sp>
        <p:nvSpPr>
          <p:cNvPr id="3" name="Content Placeholder 2"/>
          <p:cNvSpPr>
            <a:spLocks noGrp="1"/>
          </p:cNvSpPr>
          <p:nvPr>
            <p:ph sz="half" idx="2"/>
          </p:nvPr>
        </p:nvSpPr>
        <p:spPr/>
        <p:txBody>
          <a:bodyPr>
            <a:normAutofit fontScale="70000" lnSpcReduction="20000"/>
          </a:bodyPr>
          <a:lstStyle/>
          <a:p>
            <a:pPr marL="342900" indent="-342900">
              <a:lnSpc>
                <a:spcPct val="120000"/>
              </a:lnSpc>
              <a:buClr>
                <a:srgbClr val="CAA85F"/>
              </a:buClr>
              <a:buSzPct val="125000"/>
              <a:buFont typeface="Wingdings" pitchFamily="2" charset="2"/>
              <a:buChar char="§"/>
            </a:pPr>
            <a:r>
              <a:rPr lang="en-US" sz="2100" dirty="0" smtClean="0">
                <a:latin typeface="Adobe Caslon Pro"/>
              </a:rPr>
              <a:t>This presentation was prepared by FOCUS Investment Banking LLC exclusively for the benefit and internal use of the Company, as herein defined, in order to discuss, on a preliminary basis, the feasibility of a possible transaction or transactions. This presentation is incomplete without reference to, and should be viewed solely in conjunction with, the oral briefing provided by FOCUS.  The presentation is proprietary to FOCUS and may not be disclosed to any third party, other than the Company’s advisors, or used for any other purpose without the prior written consent of FOCUS.</a:t>
            </a:r>
          </a:p>
          <a:p>
            <a:pPr marL="342900" indent="-342900">
              <a:lnSpc>
                <a:spcPct val="120000"/>
              </a:lnSpc>
              <a:buClr>
                <a:srgbClr val="CAA85F"/>
              </a:buClr>
              <a:buSzPct val="125000"/>
              <a:buFont typeface="Wingdings" pitchFamily="2" charset="2"/>
              <a:buChar char="§"/>
            </a:pPr>
            <a:r>
              <a:rPr lang="en-US" sz="2100" dirty="0" smtClean="0">
                <a:latin typeface="Adobe Caslon Pro"/>
              </a:rPr>
              <a:t>The information in this presentation is based upon management forecasts and reflects prevailing conditions and our views as of this date, which are accordingly subject to change. In preparing this presentation, we have relied upon and assumed, without independent verification, the accuracy and completeness of all information available from public sources or which was provided to us by or on behalf of the Company or which was otherwise reviewed by us.  In addition, our analyses are not and do not purport to be appraisals of the assets, stock or business of the Company. Even when this presentation contains a kind of appraisal, it should be considered preliminary, suitable only for the purpose described herein and not be disclosed or otherwise used without the prior written consent of FOCUS. </a:t>
            </a:r>
          </a:p>
          <a:p>
            <a:pPr marL="342900" indent="-342900">
              <a:lnSpc>
                <a:spcPct val="120000"/>
              </a:lnSpc>
              <a:buClr>
                <a:srgbClr val="CAA85F"/>
              </a:buClr>
              <a:buSzPct val="125000"/>
              <a:buFont typeface="Wingdings" pitchFamily="2" charset="2"/>
              <a:buChar char="§"/>
            </a:pPr>
            <a:r>
              <a:rPr lang="en-US" sz="2100" dirty="0" smtClean="0">
                <a:latin typeface="Adobe Caslon Pro"/>
              </a:rPr>
              <a:t>Securities transactions conducted by FOCUS Securities, LLC, an affiliated company, registered Broker Dealer and member FINRA/SIPC.</a:t>
            </a:r>
          </a:p>
          <a:p>
            <a:endParaRPr lang="en-US" dirty="0"/>
          </a:p>
        </p:txBody>
      </p:sp>
    </p:spTree>
    <p:extLst>
      <p:ext uri="{BB962C8B-B14F-4D97-AF65-F5344CB8AC3E}">
        <p14:creationId xmlns:p14="http://schemas.microsoft.com/office/powerpoint/2010/main" val="30512711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Finance Companies</a:t>
            </a:r>
            <a:endParaRPr lang="en-US" dirty="0"/>
          </a:p>
        </p:txBody>
      </p:sp>
      <p:sp>
        <p:nvSpPr>
          <p:cNvPr id="3" name="Content Placeholder 2"/>
          <p:cNvSpPr>
            <a:spLocks noGrp="1"/>
          </p:cNvSpPr>
          <p:nvPr>
            <p:ph idx="1"/>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Flexible terms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Generally better risk tolerance/leverage</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Less willing to work through issues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Higher costs/more onerous terms</a:t>
            </a:r>
            <a:endParaRPr lang="en-US" dirty="0"/>
          </a:p>
        </p:txBody>
      </p:sp>
    </p:spTree>
    <p:extLst>
      <p:ext uri="{BB962C8B-B14F-4D97-AF65-F5344CB8AC3E}">
        <p14:creationId xmlns:p14="http://schemas.microsoft.com/office/powerpoint/2010/main" val="1005251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Seller Financing</a:t>
            </a:r>
            <a:endParaRPr lang="en-US" dirty="0"/>
          </a:p>
        </p:txBody>
      </p:sp>
      <p:sp>
        <p:nvSpPr>
          <p:cNvPr id="3" name="Content Placeholder 2"/>
          <p:cNvSpPr>
            <a:spLocks noGrp="1"/>
          </p:cNvSpPr>
          <p:nvPr>
            <p:ph idx="1"/>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Flexible terms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Patient lender</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Limited rights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Challenges in documentation</a:t>
            </a:r>
            <a:endParaRPr lang="en-US" dirty="0"/>
          </a:p>
        </p:txBody>
      </p:sp>
    </p:spTree>
    <p:extLst>
      <p:ext uri="{BB962C8B-B14F-4D97-AF65-F5344CB8AC3E}">
        <p14:creationId xmlns:p14="http://schemas.microsoft.com/office/powerpoint/2010/main" val="264126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Mezzanine Financing</a:t>
            </a:r>
            <a:endParaRPr lang="en-US" dirty="0"/>
          </a:p>
        </p:txBody>
      </p:sp>
      <p:sp>
        <p:nvSpPr>
          <p:cNvPr id="3" name="Content Placeholder 2"/>
          <p:cNvSpPr>
            <a:spLocks noGrp="1"/>
          </p:cNvSpPr>
          <p:nvPr>
            <p:ph idx="1"/>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Flexible structure</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Pricing options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Higher risk tolerance/leverage</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Share equity risk</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Higher cost of capital (including equity)</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Shareholder rights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Fewer sources of capital/Sourcing challenges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Sophisticated</a:t>
            </a:r>
            <a:endParaRPr lang="en-US" dirty="0"/>
          </a:p>
        </p:txBody>
      </p:sp>
    </p:spTree>
    <p:extLst>
      <p:ext uri="{BB962C8B-B14F-4D97-AF65-F5344CB8AC3E}">
        <p14:creationId xmlns:p14="http://schemas.microsoft.com/office/powerpoint/2010/main" val="330279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Private Equity</a:t>
            </a:r>
            <a:endParaRPr lang="en-US" dirty="0"/>
          </a:p>
        </p:txBody>
      </p:sp>
      <p:sp>
        <p:nvSpPr>
          <p:cNvPr id="3" name="Content Placeholder 2"/>
          <p:cNvSpPr>
            <a:spLocks noGrp="1"/>
          </p:cNvSpPr>
          <p:nvPr>
            <p:ph idx="1"/>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Custom solutions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Partner in transaction</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Brings entire balance sheet </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Control</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Sophisticated</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More accepting of risk</a:t>
            </a:r>
          </a:p>
          <a:p>
            <a:pPr marL="0" indent="0">
              <a:buNone/>
            </a:pPr>
            <a:endParaRPr lang="en-US" dirty="0"/>
          </a:p>
        </p:txBody>
      </p:sp>
    </p:spTree>
    <p:extLst>
      <p:ext uri="{BB962C8B-B14F-4D97-AF65-F5344CB8AC3E}">
        <p14:creationId xmlns:p14="http://schemas.microsoft.com/office/powerpoint/2010/main" val="4134888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i="1" kern="1200" spc="0" dirty="0" smtClean="0">
                <a:solidFill>
                  <a:schemeClr val="bg1"/>
                </a:solidFill>
                <a:effectLst/>
                <a:latin typeface="Arial" panose="020B0604020202020204" pitchFamily="34" charset="0"/>
                <a:ea typeface="Roboto Lt" pitchFamily="2" charset="0"/>
                <a:cs typeface="Arial" panose="020B0604020202020204" pitchFamily="34" charset="0"/>
              </a:rPr>
              <a:t>Caliber Collision</a:t>
            </a:r>
            <a:endParaRPr lang="en-US" dirty="0"/>
          </a:p>
        </p:txBody>
      </p:sp>
      <p:sp>
        <p:nvSpPr>
          <p:cNvPr id="3" name="Content Placeholder 2"/>
          <p:cNvSpPr>
            <a:spLocks noGrp="1"/>
          </p:cNvSpPr>
          <p:nvPr>
            <p:ph idx="1"/>
          </p:nvPr>
        </p:nvSpPr>
        <p:spPr/>
        <p:txBody>
          <a:bodyPr>
            <a:normAutofit fontScale="62500" lnSpcReduction="20000"/>
          </a:bodyPr>
          <a:lstStyle/>
          <a:p>
            <a:r>
              <a:rPr lang="en-US" sz="2800" dirty="0"/>
              <a:t>A breakdown of our 301 locations across 13 states includes:</a:t>
            </a:r>
          </a:p>
          <a:p>
            <a:r>
              <a:rPr lang="en-US" sz="2800" dirty="0"/>
              <a:t> </a:t>
            </a:r>
          </a:p>
          <a:p>
            <a:r>
              <a:rPr lang="en-US" sz="2800" dirty="0"/>
              <a:t>•       110 California locations</a:t>
            </a:r>
          </a:p>
          <a:p>
            <a:r>
              <a:rPr lang="en-US" sz="2800" dirty="0"/>
              <a:t>•       72 Texas locations</a:t>
            </a:r>
          </a:p>
          <a:p>
            <a:r>
              <a:rPr lang="en-US" sz="2800" dirty="0"/>
              <a:t>•       24 Virginia locations</a:t>
            </a:r>
          </a:p>
          <a:p>
            <a:r>
              <a:rPr lang="en-US" sz="2800" dirty="0"/>
              <a:t>•       19 Florida locations</a:t>
            </a:r>
          </a:p>
          <a:p>
            <a:r>
              <a:rPr lang="en-US" sz="2800" dirty="0"/>
              <a:t>•       17 Colorado locations</a:t>
            </a:r>
          </a:p>
          <a:p>
            <a:r>
              <a:rPr lang="en-US" sz="2800" dirty="0"/>
              <a:t>•       14 South Carolina locations</a:t>
            </a:r>
          </a:p>
          <a:p>
            <a:r>
              <a:rPr lang="en-US" sz="2800" dirty="0"/>
              <a:t>•       9 Georgia locations</a:t>
            </a:r>
          </a:p>
          <a:p>
            <a:r>
              <a:rPr lang="en-US" sz="2800" dirty="0"/>
              <a:t>•       9 Maryland locations</a:t>
            </a:r>
          </a:p>
          <a:p>
            <a:r>
              <a:rPr lang="en-US" sz="2800" dirty="0"/>
              <a:t>•       7 Arizona locations</a:t>
            </a:r>
          </a:p>
          <a:p>
            <a:r>
              <a:rPr lang="en-US" sz="2800" dirty="0"/>
              <a:t>•       7 Nevada locations</a:t>
            </a:r>
          </a:p>
          <a:p>
            <a:r>
              <a:rPr lang="en-US" sz="2800" dirty="0"/>
              <a:t>•       7 North Carolina locations</a:t>
            </a:r>
          </a:p>
          <a:p>
            <a:r>
              <a:rPr lang="en-US" sz="2800" dirty="0"/>
              <a:t>•       3 Oklahoma locations</a:t>
            </a:r>
          </a:p>
          <a:p>
            <a:r>
              <a:rPr lang="en-US" sz="2800" dirty="0"/>
              <a:t>•       2 New Mexico locations</a:t>
            </a:r>
          </a:p>
          <a:p>
            <a:r>
              <a:rPr lang="en-US" sz="2800" dirty="0"/>
              <a:t>•       1 District of Columbia location</a:t>
            </a:r>
          </a:p>
          <a:p>
            <a:pPr lvl="0"/>
            <a:endPar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endParaRPr>
          </a:p>
        </p:txBody>
      </p:sp>
    </p:spTree>
    <p:extLst>
      <p:ext uri="{BB962C8B-B14F-4D97-AF65-F5344CB8AC3E}">
        <p14:creationId xmlns:p14="http://schemas.microsoft.com/office/powerpoint/2010/main" val="2818381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kern="1200" spc="0" dirty="0" smtClean="0">
                <a:solidFill>
                  <a:schemeClr val="bg1"/>
                </a:solidFill>
                <a:effectLst/>
                <a:latin typeface="Arial" panose="020B0604020202020204" pitchFamily="34" charset="0"/>
                <a:ea typeface="Roboto Lt" pitchFamily="2" charset="0"/>
                <a:cs typeface="Arial" panose="020B0604020202020204" pitchFamily="34" charset="0"/>
              </a:rPr>
              <a:t>I was one of you!</a:t>
            </a:r>
            <a:endParaRPr lang="en-US" dirty="0"/>
          </a:p>
        </p:txBody>
      </p:sp>
      <p:sp>
        <p:nvSpPr>
          <p:cNvPr id="3" name="Content Placeholder 2"/>
          <p:cNvSpPr>
            <a:spLocks noGrp="1"/>
          </p:cNvSpPr>
          <p:nvPr>
            <p:ph idx="1"/>
          </p:nvPr>
        </p:nvSpPr>
        <p:spPr/>
        <p:txBody>
          <a:bodyPr>
            <a:normAutofit/>
          </a:bodyPr>
          <a:lstStyle/>
          <a:p>
            <a:pPr lvl="0"/>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Owned and Operated 4 Store MSO in Houston, TX– </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Grew through Acquisition &amp; Brownfield Development</a:t>
            </a:r>
          </a:p>
          <a:p>
            <a:pPr lvl="1"/>
            <a:r>
              <a:rPr lang="en-US" b="1" dirty="0" smtClean="0"/>
              <a:t>Approaching 20M in annual revenues</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Year over year double digit growth</a:t>
            </a:r>
          </a:p>
          <a:p>
            <a:pPr lvl="1"/>
            <a:r>
              <a:rPr lang="en-US" b="1" dirty="0" smtClean="0"/>
              <a:t>Financed growth through traditional financing and SBA Loans</a:t>
            </a:r>
          </a:p>
          <a:p>
            <a:pPr lvl="1"/>
            <a:r>
              <a:rPr lang="en-US" b="1" dirty="0" smtClean="0"/>
              <a:t>Invested in OEM certifications and employee training</a:t>
            </a:r>
          </a:p>
          <a:p>
            <a:pPr lvl="1"/>
            <a:r>
              <a:rPr lang="en-US" b="1" dirty="0" smtClean="0"/>
              <a:t>Multiple DRP relationships</a:t>
            </a:r>
          </a:p>
          <a:p>
            <a:pPr lvl="1"/>
            <a:r>
              <a:rPr lang="en-US" b="1" dirty="0" smtClean="0"/>
              <a:t>Multiple Exclusive Franchise Dealer Accounts</a:t>
            </a:r>
          </a:p>
          <a:p>
            <a:pPr lvl="1"/>
            <a:r>
              <a:rPr lang="en-US" b="1" dirty="0" smtClean="0"/>
              <a:t>Recognized brand and high percentage of repeat customers</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SOP’s throughout organization</a:t>
            </a:r>
          </a:p>
          <a:p>
            <a:pPr lvl="1"/>
            <a:r>
              <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rPr>
              <a:t>Sold to Caliber in 2013</a:t>
            </a:r>
          </a:p>
          <a:p>
            <a:pPr lvl="1"/>
            <a:endParaRPr lang="en-US" b="1" i="0" kern="1200" spc="0" dirty="0" smtClean="0">
              <a:solidFill>
                <a:schemeClr val="bg1"/>
              </a:solidFill>
              <a:effectLst/>
              <a:latin typeface="Arial" panose="020B0604020202020204" pitchFamily="34" charset="0"/>
              <a:ea typeface="Roboto Lt" pitchFamily="2" charset="0"/>
              <a:cs typeface="Arial" panose="020B0604020202020204" pitchFamily="34" charset="0"/>
            </a:endParaRPr>
          </a:p>
        </p:txBody>
      </p:sp>
    </p:spTree>
    <p:extLst>
      <p:ext uri="{BB962C8B-B14F-4D97-AF65-F5344CB8AC3E}">
        <p14:creationId xmlns:p14="http://schemas.microsoft.com/office/powerpoint/2010/main" val="229740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Things to Consider:</a:t>
            </a:r>
            <a:endParaRPr lang="en-US" dirty="0"/>
          </a:p>
        </p:txBody>
      </p:sp>
      <p:sp>
        <p:nvSpPr>
          <p:cNvPr id="3" name="Content Placeholder 2"/>
          <p:cNvSpPr>
            <a:spLocks noGrp="1"/>
          </p:cNvSpPr>
          <p:nvPr>
            <p:ph idx="1"/>
          </p:nvPr>
        </p:nvSpPr>
        <p:spPr/>
        <p:txBody>
          <a:bodyPr>
            <a:normAutofit/>
          </a:bodyPr>
          <a:lstStyle/>
          <a:p>
            <a:pPr lvl="0"/>
            <a:r>
              <a:rPr lang="en-US" b="1" dirty="0"/>
              <a:t>What makes your business attractive to MSO’s </a:t>
            </a:r>
          </a:p>
          <a:p>
            <a:pPr lvl="1"/>
            <a:r>
              <a:rPr lang="en-US" b="1" dirty="0"/>
              <a:t>Complimentary footprint in existing market</a:t>
            </a:r>
          </a:p>
          <a:p>
            <a:pPr lvl="1"/>
            <a:r>
              <a:rPr lang="en-US" b="1" dirty="0"/>
              <a:t>Platform in new market</a:t>
            </a:r>
          </a:p>
          <a:p>
            <a:pPr lvl="1"/>
            <a:r>
              <a:rPr lang="en-US" b="1" dirty="0" smtClean="0"/>
              <a:t>Employees </a:t>
            </a:r>
          </a:p>
          <a:p>
            <a:pPr lvl="1"/>
            <a:r>
              <a:rPr lang="en-US" b="1" dirty="0" smtClean="0"/>
              <a:t>Training </a:t>
            </a:r>
            <a:r>
              <a:rPr lang="en-US" b="1" dirty="0"/>
              <a:t>and Equipment</a:t>
            </a:r>
          </a:p>
          <a:p>
            <a:pPr lvl="1"/>
            <a:r>
              <a:rPr lang="en-US" b="1" dirty="0" smtClean="0"/>
              <a:t>Condition of Facilities </a:t>
            </a:r>
            <a:r>
              <a:rPr lang="en-US" b="1" dirty="0"/>
              <a:t>and Location</a:t>
            </a:r>
          </a:p>
          <a:p>
            <a:pPr lvl="1"/>
            <a:r>
              <a:rPr lang="en-US" b="1" dirty="0"/>
              <a:t>Culture</a:t>
            </a:r>
          </a:p>
          <a:p>
            <a:pPr lvl="1"/>
            <a:r>
              <a:rPr lang="en-US" b="1" dirty="0"/>
              <a:t>Mix of business and transition </a:t>
            </a:r>
            <a:r>
              <a:rPr lang="en-US" b="1" dirty="0" smtClean="0"/>
              <a:t>risk</a:t>
            </a:r>
          </a:p>
          <a:p>
            <a:pPr lvl="1"/>
            <a:r>
              <a:rPr lang="en-US" b="1" dirty="0" smtClean="0"/>
              <a:t>Financial Reporting</a:t>
            </a:r>
          </a:p>
          <a:p>
            <a:pPr lvl="1"/>
            <a:r>
              <a:rPr lang="en-US" b="1" dirty="0" smtClean="0"/>
              <a:t>Certifications </a:t>
            </a:r>
          </a:p>
          <a:p>
            <a:pPr lvl="1"/>
            <a:r>
              <a:rPr lang="en-US" b="1" dirty="0" smtClean="0"/>
              <a:t>How are your structured as a company</a:t>
            </a:r>
          </a:p>
          <a:p>
            <a:pPr lvl="2"/>
            <a:r>
              <a:rPr lang="en-US" b="1" dirty="0" smtClean="0"/>
              <a:t>LLC, LP, S Corp, C Corp, Sole Proprietorship, etc.</a:t>
            </a:r>
          </a:p>
          <a:p>
            <a:pPr lvl="2"/>
            <a:endParaRPr lang="en-US" b="1" dirty="0"/>
          </a:p>
          <a:p>
            <a:pPr lvl="0"/>
            <a:endParaRPr lang="en-US" dirty="0"/>
          </a:p>
        </p:txBody>
      </p:sp>
    </p:spTree>
    <p:extLst>
      <p:ext uri="{BB962C8B-B14F-4D97-AF65-F5344CB8AC3E}">
        <p14:creationId xmlns:p14="http://schemas.microsoft.com/office/powerpoint/2010/main" val="3802621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Overview of Sale Process</a:t>
            </a:r>
            <a:b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br>
            <a:endParaRPr lang="en-US" dirty="0"/>
          </a:p>
        </p:txBody>
      </p:sp>
      <p:sp>
        <p:nvSpPr>
          <p:cNvPr id="3" name="Content Placeholder 2"/>
          <p:cNvSpPr>
            <a:spLocks noGrp="1"/>
          </p:cNvSpPr>
          <p:nvPr>
            <p:ph idx="1"/>
          </p:nvPr>
        </p:nvSpPr>
        <p:spPr/>
        <p:txBody>
          <a:bodyPr/>
          <a:lstStyle/>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Confidentiality Agreement</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Initial Due Diligence</a:t>
            </a:r>
          </a:p>
          <a:p>
            <a:pPr lvl="0"/>
            <a:r>
              <a:rPr lang="en-US" sz="2800" b="1" dirty="0" smtClean="0"/>
              <a:t>Facilities visit</a:t>
            </a:r>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 </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Letter of Intent (LOI)</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Asset Purchase Agreement (APA)</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Lease Assignment/Lease for Facilities</a:t>
            </a:r>
          </a:p>
          <a:p>
            <a:pPr lvl="0"/>
            <a:r>
              <a:rPr lang="en-US" sz="2800" b="1" dirty="0" smtClean="0"/>
              <a:t>Employee Meetings</a:t>
            </a:r>
          </a:p>
          <a:p>
            <a:pPr lvl="0"/>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Carrier </a:t>
            </a:r>
            <a:r>
              <a:rPr lang="en-US" sz="2800" b="1" dirty="0" smtClean="0"/>
              <a:t>&amp; Key account </a:t>
            </a:r>
            <a:r>
              <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rPr>
              <a:t>Meetings</a:t>
            </a:r>
          </a:p>
          <a:p>
            <a:pPr lvl="0"/>
            <a:r>
              <a:rPr lang="en-US" sz="2800" b="1" dirty="0" smtClean="0"/>
              <a:t>Close</a:t>
            </a:r>
            <a:endParaRPr lang="en-US" sz="2800" b="1" i="0" kern="1200" spc="0" dirty="0" smtClean="0">
              <a:solidFill>
                <a:schemeClr val="bg1"/>
              </a:solidFill>
              <a:effectLst/>
              <a:latin typeface="Arial" panose="020B0604020202020204" pitchFamily="34" charset="0"/>
              <a:ea typeface="Roboto Lt" pitchFamily="2"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4279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About FOCUS Investment Banking and David Roberts</a:t>
            </a:r>
            <a:endParaRPr lang="en-US" sz="2400" dirty="0"/>
          </a:p>
        </p:txBody>
      </p:sp>
      <p:sp>
        <p:nvSpPr>
          <p:cNvPr id="3" name="Content Placeholder 2"/>
          <p:cNvSpPr>
            <a:spLocks noGrp="1"/>
          </p:cNvSpPr>
          <p:nvPr>
            <p:ph idx="1"/>
          </p:nvPr>
        </p:nvSpPr>
        <p:spPr/>
        <p:txBody>
          <a:bodyPr>
            <a:normAutofit/>
          </a:bodyPr>
          <a:lstStyle/>
          <a:p>
            <a:r>
              <a:rPr lang="en-US" dirty="0" smtClean="0"/>
              <a:t>FOCUS is headquartered in Washington DC with 24 investment bankers, 25 senior advisors and dedicated research staff</a:t>
            </a:r>
          </a:p>
          <a:p>
            <a:r>
              <a:rPr lang="en-US" dirty="0" smtClean="0"/>
              <a:t>Middle market specialist focused on firms from $10 mm to $300 mm</a:t>
            </a:r>
          </a:p>
          <a:p>
            <a:r>
              <a:rPr lang="en-US" dirty="0" smtClean="0"/>
              <a:t>David Roberts - Co</a:t>
            </a:r>
            <a:r>
              <a:rPr lang="en-US" dirty="0"/>
              <a:t>-founder with Matthew </a:t>
            </a:r>
            <a:r>
              <a:rPr lang="en-US" dirty="0" err="1"/>
              <a:t>Ohrnstein</a:t>
            </a:r>
            <a:r>
              <a:rPr lang="en-US" dirty="0"/>
              <a:t> of Caliber Collision in 1995</a:t>
            </a:r>
          </a:p>
          <a:p>
            <a:r>
              <a:rPr lang="en-US" dirty="0" smtClean="0"/>
              <a:t>Joined </a:t>
            </a:r>
            <a:r>
              <a:rPr lang="en-US" dirty="0"/>
              <a:t>FOCUS in 2003 after leaving Caliber</a:t>
            </a:r>
          </a:p>
          <a:p>
            <a:r>
              <a:rPr lang="en-US" dirty="0" smtClean="0"/>
              <a:t>Lead </a:t>
            </a:r>
            <a:r>
              <a:rPr lang="en-US" dirty="0"/>
              <a:t>a team of six focused on Automotive Services, leading with collision repairers but also mechanical providers, quick-lube, equipment and allied firms</a:t>
            </a:r>
            <a:r>
              <a:rPr lang="en-US" dirty="0" smtClean="0"/>
              <a:t>.</a:t>
            </a:r>
          </a:p>
        </p:txBody>
      </p:sp>
    </p:spTree>
    <p:extLst>
      <p:ext uri="{BB962C8B-B14F-4D97-AF65-F5344CB8AC3E}">
        <p14:creationId xmlns:p14="http://schemas.microsoft.com/office/powerpoint/2010/main" val="12914369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Collision Repair Experience</a:t>
            </a:r>
            <a:endParaRPr lang="en-US" dirty="0"/>
          </a:p>
        </p:txBody>
      </p:sp>
      <p:sp>
        <p:nvSpPr>
          <p:cNvPr id="3" name="Content Placeholder 2"/>
          <p:cNvSpPr>
            <a:spLocks noGrp="1"/>
          </p:cNvSpPr>
          <p:nvPr>
            <p:ph idx="1"/>
          </p:nvPr>
        </p:nvSpPr>
        <p:spPr/>
        <p:txBody>
          <a:bodyPr/>
          <a:lstStyle/>
          <a:p>
            <a:r>
              <a:rPr lang="en-US" dirty="0" smtClean="0"/>
              <a:t>Represent MSO sellers, paint jobbers, ancillary vendors and dealers</a:t>
            </a:r>
          </a:p>
          <a:p>
            <a:r>
              <a:rPr lang="en-US" dirty="0" smtClean="0"/>
              <a:t>Recently represented Keenan Auto Body in sale to ABRA</a:t>
            </a:r>
          </a:p>
          <a:p>
            <a:r>
              <a:rPr lang="en-US" dirty="0" smtClean="0"/>
              <a:t>22 years in industry</a:t>
            </a:r>
          </a:p>
          <a:p>
            <a:r>
              <a:rPr lang="en-US" dirty="0" smtClean="0"/>
              <a:t>Raised $120 million in equity and debt for Caliber</a:t>
            </a:r>
          </a:p>
          <a:p>
            <a:r>
              <a:rPr lang="en-US" dirty="0" smtClean="0"/>
              <a:t>Built original Caliber acquisition model</a:t>
            </a:r>
          </a:p>
          <a:p>
            <a:r>
              <a:rPr lang="en-US" dirty="0" smtClean="0"/>
              <a:t>Acquired $135 million in 17 separate transactions</a:t>
            </a:r>
            <a:endParaRPr lang="en-US" dirty="0"/>
          </a:p>
        </p:txBody>
      </p:sp>
    </p:spTree>
    <p:extLst>
      <p:ext uri="{BB962C8B-B14F-4D97-AF65-F5344CB8AC3E}">
        <p14:creationId xmlns:p14="http://schemas.microsoft.com/office/powerpoint/2010/main" val="385694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Decisions</a:t>
            </a:r>
            <a:endParaRPr lang="en-US" sz="4400" dirty="0"/>
          </a:p>
        </p:txBody>
      </p:sp>
      <p:sp>
        <p:nvSpPr>
          <p:cNvPr id="3" name="Content Placeholder 2"/>
          <p:cNvSpPr>
            <a:spLocks noGrp="1"/>
          </p:cNvSpPr>
          <p:nvPr>
            <p:ph idx="1"/>
          </p:nvPr>
        </p:nvSpPr>
        <p:spPr/>
        <p:txBody>
          <a:bodyPr>
            <a:normAutofit/>
          </a:bodyPr>
          <a:lstStyle/>
          <a:p>
            <a:r>
              <a:rPr lang="en-US" sz="3600" dirty="0" smtClean="0"/>
              <a:t>Grow and thrive</a:t>
            </a:r>
          </a:p>
          <a:p>
            <a:r>
              <a:rPr lang="en-US" sz="3600" dirty="0" smtClean="0"/>
              <a:t>Sell – now or later</a:t>
            </a:r>
          </a:p>
          <a:p>
            <a:r>
              <a:rPr lang="en-US" sz="3600" dirty="0" smtClean="0"/>
              <a:t>Milk the cow, wait and see</a:t>
            </a:r>
          </a:p>
        </p:txBody>
      </p:sp>
    </p:spTree>
    <p:extLst>
      <p:ext uri="{BB962C8B-B14F-4D97-AF65-F5344CB8AC3E}">
        <p14:creationId xmlns:p14="http://schemas.microsoft.com/office/powerpoint/2010/main" val="1973801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rgbClr val="FFFFFF"/>
                </a:solidFill>
                <a:effectLst/>
                <a:latin typeface="+mj-lt"/>
                <a:ea typeface="+mj-ea"/>
                <a:cs typeface="+mj-cs"/>
              </a:rPr>
              <a:t>Why MSOs Choose to Grow Now</a:t>
            </a:r>
            <a:endParaRPr lang="en-US" dirty="0">
              <a:solidFill>
                <a:srgbClr val="FFFFFF"/>
              </a:solidFill>
            </a:endParaRPr>
          </a:p>
        </p:txBody>
      </p:sp>
      <p:sp>
        <p:nvSpPr>
          <p:cNvPr id="3" name="Content Placeholder 2"/>
          <p:cNvSpPr>
            <a:spLocks noGrp="1"/>
          </p:cNvSpPr>
          <p:nvPr>
            <p:ph idx="1"/>
          </p:nvPr>
        </p:nvSpPr>
        <p:spPr/>
        <p:txBody>
          <a:bodyPr>
            <a:normAutofit/>
          </a:bodyPr>
          <a:lstStyle/>
          <a:p>
            <a:pPr rtl="0" eaLnBrk="1" latinLnBrk="0" hangingPunct="1"/>
            <a:r>
              <a:rPr lang="en-US" sz="3200" b="0" i="0" kern="1200" dirty="0" smtClean="0">
                <a:solidFill>
                  <a:srgbClr val="FFFFFF"/>
                </a:solidFill>
                <a:effectLst/>
                <a:latin typeface="+mn-lt"/>
                <a:ea typeface="+mn-ea"/>
                <a:cs typeface="+mn-cs"/>
              </a:rPr>
              <a:t>Love the business and the challenge</a:t>
            </a:r>
          </a:p>
          <a:p>
            <a:pPr rtl="0" eaLnBrk="1" latinLnBrk="0" hangingPunct="1"/>
            <a:r>
              <a:rPr lang="en-US" sz="3200" dirty="0" smtClean="0"/>
              <a:t>Thriving in competition with consolidators</a:t>
            </a:r>
          </a:p>
          <a:p>
            <a:pPr rtl="0" eaLnBrk="1" latinLnBrk="0" hangingPunct="1"/>
            <a:r>
              <a:rPr lang="en-US" sz="3200" dirty="0" smtClean="0"/>
              <a:t>Owners and managers organized and ready for growth</a:t>
            </a:r>
          </a:p>
          <a:p>
            <a:pPr rtl="0" eaLnBrk="1" latinLnBrk="0" hangingPunct="1"/>
            <a:r>
              <a:rPr lang="en-US" sz="3200" dirty="0" smtClean="0"/>
              <a:t>Targets available at right price</a:t>
            </a:r>
          </a:p>
          <a:p>
            <a:pPr rtl="0" eaLnBrk="1" latinLnBrk="0" hangingPunct="1"/>
            <a:r>
              <a:rPr lang="en-US" sz="3200" dirty="0" smtClean="0">
                <a:effectLst/>
              </a:rPr>
              <a:t>Expect better long term results</a:t>
            </a:r>
          </a:p>
        </p:txBody>
      </p:sp>
    </p:spTree>
    <p:extLst>
      <p:ext uri="{BB962C8B-B14F-4D97-AF65-F5344CB8AC3E}">
        <p14:creationId xmlns:p14="http://schemas.microsoft.com/office/powerpoint/2010/main" val="39054836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dirty="0" smtClean="0"/>
              <a:t>Requirements</a:t>
            </a:r>
            <a:r>
              <a:rPr lang="en-US" sz="4400" baseline="0" dirty="0" smtClean="0"/>
              <a:t> to Grow</a:t>
            </a:r>
            <a:endParaRPr lang="en-US" sz="4400" dirty="0"/>
          </a:p>
        </p:txBody>
      </p:sp>
      <p:sp>
        <p:nvSpPr>
          <p:cNvPr id="3" name="Content Placeholder 2"/>
          <p:cNvSpPr>
            <a:spLocks noGrp="1"/>
          </p:cNvSpPr>
          <p:nvPr>
            <p:ph idx="1"/>
          </p:nvPr>
        </p:nvSpPr>
        <p:spPr/>
        <p:txBody>
          <a:bodyPr>
            <a:noAutofit/>
          </a:bodyPr>
          <a:lstStyle/>
          <a:p>
            <a:pPr lvl="0"/>
            <a:r>
              <a:rPr lang="en-US" dirty="0"/>
              <a:t>Strategy  with a written and quantitative plan of execution</a:t>
            </a:r>
          </a:p>
          <a:p>
            <a:pPr lvl="0"/>
            <a:r>
              <a:rPr lang="en-US" dirty="0"/>
              <a:t>Systems </a:t>
            </a:r>
            <a:r>
              <a:rPr lang="en-US" dirty="0" smtClean="0"/>
              <a:t>and management ready to </a:t>
            </a:r>
            <a:r>
              <a:rPr lang="en-US" dirty="0"/>
              <a:t>support growth</a:t>
            </a:r>
          </a:p>
          <a:p>
            <a:pPr lvl="0"/>
            <a:r>
              <a:rPr lang="en-US" dirty="0" smtClean="0"/>
              <a:t>Experienced operations </a:t>
            </a:r>
            <a:r>
              <a:rPr lang="en-US" dirty="0"/>
              <a:t>and </a:t>
            </a:r>
            <a:r>
              <a:rPr lang="en-US" dirty="0" smtClean="0"/>
              <a:t>financial managers </a:t>
            </a:r>
            <a:r>
              <a:rPr lang="en-US" dirty="0"/>
              <a:t>above shop level</a:t>
            </a:r>
          </a:p>
          <a:p>
            <a:pPr lvl="0"/>
            <a:r>
              <a:rPr lang="en-US" dirty="0" smtClean="0">
                <a:latin typeface="+mj-lt"/>
                <a:ea typeface="+mj-ea"/>
                <a:cs typeface="+mj-cs"/>
              </a:rPr>
              <a:t>Understand markets and multiple targets identified</a:t>
            </a:r>
          </a:p>
          <a:p>
            <a:pPr lvl="0"/>
            <a:r>
              <a:rPr lang="en-US" dirty="0" smtClean="0">
                <a:latin typeface="+mj-lt"/>
                <a:ea typeface="+mj-ea"/>
                <a:cs typeface="+mj-cs"/>
              </a:rPr>
              <a:t>Due diligence process in place</a:t>
            </a:r>
          </a:p>
          <a:p>
            <a:pPr lvl="0"/>
            <a:r>
              <a:rPr lang="en-US" dirty="0" smtClean="0">
                <a:latin typeface="+mj-lt"/>
                <a:ea typeface="+mj-ea"/>
                <a:cs typeface="+mj-cs"/>
              </a:rPr>
              <a:t>Acquisition and integration team identified and committed</a:t>
            </a:r>
          </a:p>
          <a:p>
            <a:pPr lvl="0"/>
            <a:r>
              <a:rPr lang="en-US" dirty="0" smtClean="0"/>
              <a:t>Capital to support growth</a:t>
            </a:r>
          </a:p>
          <a:p>
            <a:pPr lvl="0"/>
            <a:r>
              <a:rPr lang="en-US" b="1" baseline="0" dirty="0" smtClean="0"/>
              <a:t>Time!!!</a:t>
            </a:r>
          </a:p>
        </p:txBody>
      </p:sp>
    </p:spTree>
    <p:extLst>
      <p:ext uri="{BB962C8B-B14F-4D97-AF65-F5344CB8AC3E}">
        <p14:creationId xmlns:p14="http://schemas.microsoft.com/office/powerpoint/2010/main" val="40794228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991600" cy="1143000"/>
          </a:xfrm>
        </p:spPr>
        <p:txBody>
          <a:bodyPr>
            <a:noAutofit/>
          </a:bodyPr>
          <a:lstStyle/>
          <a:p>
            <a:pPr algn="ctr"/>
            <a:r>
              <a:rPr lang="en-US" sz="4000" kern="1200" dirty="0" smtClean="0">
                <a:solidFill>
                  <a:srgbClr val="FFFFFF"/>
                </a:solidFill>
                <a:effectLst/>
                <a:latin typeface="+mj-lt"/>
                <a:ea typeface="+mj-ea"/>
                <a:cs typeface="+mj-cs"/>
              </a:rPr>
              <a:t>Understanding the Acquisition Growth </a:t>
            </a:r>
            <a:r>
              <a:rPr lang="en-US" sz="4000" dirty="0">
                <a:solidFill>
                  <a:srgbClr val="FFFFFF"/>
                </a:solidFill>
              </a:rPr>
              <a:t>P</a:t>
            </a:r>
            <a:r>
              <a:rPr lang="en-US" sz="4000" kern="1200" dirty="0" smtClean="0">
                <a:solidFill>
                  <a:srgbClr val="FFFFFF"/>
                </a:solidFill>
                <a:effectLst/>
                <a:latin typeface="+mj-lt"/>
                <a:ea typeface="+mj-ea"/>
                <a:cs typeface="+mj-cs"/>
              </a:rPr>
              <a:t>rocess</a:t>
            </a:r>
            <a:endParaRPr lang="en-US" sz="4000" dirty="0">
              <a:solidFill>
                <a:srgbClr val="FFFFFF"/>
              </a:solidFill>
            </a:endParaRPr>
          </a:p>
        </p:txBody>
      </p:sp>
      <p:sp>
        <p:nvSpPr>
          <p:cNvPr id="3" name="Content Placeholder 2"/>
          <p:cNvSpPr>
            <a:spLocks noGrp="1"/>
          </p:cNvSpPr>
          <p:nvPr>
            <p:ph idx="1"/>
          </p:nvPr>
        </p:nvSpPr>
        <p:spPr>
          <a:xfrm>
            <a:off x="457200" y="2362200"/>
            <a:ext cx="8229600" cy="4191000"/>
          </a:xfrm>
        </p:spPr>
        <p:txBody>
          <a:bodyPr>
            <a:normAutofit/>
          </a:bodyPr>
          <a:lstStyle/>
          <a:p>
            <a:r>
              <a:rPr lang="en-US" sz="3600" dirty="0" smtClean="0">
                <a:solidFill>
                  <a:srgbClr val="FFFFFF"/>
                </a:solidFill>
              </a:rPr>
              <a:t>Preparation</a:t>
            </a:r>
          </a:p>
          <a:p>
            <a:r>
              <a:rPr lang="en-US" sz="3600" dirty="0" smtClean="0">
                <a:solidFill>
                  <a:srgbClr val="FFFFFF"/>
                </a:solidFill>
              </a:rPr>
              <a:t>Capital raising</a:t>
            </a:r>
          </a:p>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sz="3600" kern="1200" dirty="0" smtClean="0">
                <a:solidFill>
                  <a:srgbClr val="FFFFFF"/>
                </a:solidFill>
                <a:effectLst/>
                <a:latin typeface="+mn-lt"/>
                <a:ea typeface="+mn-ea"/>
                <a:cs typeface="+mn-cs"/>
              </a:rPr>
              <a:t>Acquisition</a:t>
            </a:r>
          </a:p>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sz="3600" dirty="0" smtClean="0">
                <a:solidFill>
                  <a:srgbClr val="FFFFFF"/>
                </a:solidFill>
              </a:rPr>
              <a:t>Integration</a:t>
            </a:r>
            <a:endParaRPr lang="en-US" sz="3600" dirty="0" smtClean="0">
              <a:solidFill>
                <a:srgbClr val="FFFFFF"/>
              </a:solidFill>
              <a:effectLst/>
            </a:endParaRPr>
          </a:p>
        </p:txBody>
      </p:sp>
    </p:spTree>
    <p:extLst>
      <p:ext uri="{BB962C8B-B14F-4D97-AF65-F5344CB8AC3E}">
        <p14:creationId xmlns:p14="http://schemas.microsoft.com/office/powerpoint/2010/main" val="12348770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ACECARS-se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NACECARS-sessions</Template>
  <TotalTime>586</TotalTime>
  <Words>1584</Words>
  <Application>Microsoft Macintosh PowerPoint</Application>
  <PresentationFormat>On-screen Show (4:3)</PresentationFormat>
  <Paragraphs>290</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NACECARS-sessions</vt:lpstr>
      <vt:lpstr>PowerPoint Presentation</vt:lpstr>
      <vt:lpstr>The ABCs of Financing</vt:lpstr>
      <vt:lpstr>Disclaimer</vt:lpstr>
      <vt:lpstr>About FOCUS Investment Banking and David Roberts</vt:lpstr>
      <vt:lpstr>Collision Repair Experience</vt:lpstr>
      <vt:lpstr>Decisions</vt:lpstr>
      <vt:lpstr>Why MSOs Choose to Grow Now</vt:lpstr>
      <vt:lpstr>Requirements to Grow</vt:lpstr>
      <vt:lpstr>Understanding the Acquisition Growth Process</vt:lpstr>
      <vt:lpstr>Why MSOs Choose to Sell</vt:lpstr>
      <vt:lpstr>Understanding the Sale Process</vt:lpstr>
      <vt:lpstr>Buyers</vt:lpstr>
      <vt:lpstr>Trends in Value</vt:lpstr>
      <vt:lpstr>Trends in Deal Structure</vt:lpstr>
      <vt:lpstr>Financing Continuum</vt:lpstr>
      <vt:lpstr>Balance Sheet Basics</vt:lpstr>
      <vt:lpstr>Financial Risk</vt:lpstr>
      <vt:lpstr>Financial Risk</vt:lpstr>
      <vt:lpstr>Financing Sources</vt:lpstr>
      <vt:lpstr>Sources of Capital</vt:lpstr>
      <vt:lpstr>Costs of Capital</vt:lpstr>
      <vt:lpstr>Capital Raising Process</vt:lpstr>
      <vt:lpstr>Lessons Learned</vt:lpstr>
      <vt:lpstr>About Peninsula Capital Partners, LLC</vt:lpstr>
      <vt:lpstr>About Peninsula Capital Partners, LLC</vt:lpstr>
      <vt:lpstr>Peninsula Capital Partners MSO Experience</vt:lpstr>
      <vt:lpstr>Strategy Options</vt:lpstr>
      <vt:lpstr>Capital Sources for Each Strategy</vt:lpstr>
      <vt:lpstr>Pros and Cons of Financing Sources  - Banks</vt:lpstr>
      <vt:lpstr>Finance Companies</vt:lpstr>
      <vt:lpstr>Seller Financing</vt:lpstr>
      <vt:lpstr>Mezzanine Financing</vt:lpstr>
      <vt:lpstr>Private Equity</vt:lpstr>
      <vt:lpstr>Caliber Collision</vt:lpstr>
      <vt:lpstr>I was one of you!</vt:lpstr>
      <vt:lpstr>Things to Consider:</vt:lpstr>
      <vt:lpstr>Overview of Sale Process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 - StoneFortGroup</dc:creator>
  <cp:lastModifiedBy>Chris Lane</cp:lastModifiedBy>
  <cp:revision>25</cp:revision>
  <dcterms:created xsi:type="dcterms:W3CDTF">2015-06-22T18:48:47Z</dcterms:created>
  <dcterms:modified xsi:type="dcterms:W3CDTF">2015-08-10T23:46:25Z</dcterms:modified>
</cp:coreProperties>
</file>